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43"/>
  </p:notesMasterIdLst>
  <p:sldIdLst>
    <p:sldId id="258" r:id="rId5"/>
    <p:sldId id="374" r:id="rId6"/>
    <p:sldId id="377" r:id="rId7"/>
    <p:sldId id="376" r:id="rId8"/>
    <p:sldId id="383" r:id="rId9"/>
    <p:sldId id="257" r:id="rId10"/>
    <p:sldId id="700" r:id="rId11"/>
    <p:sldId id="702" r:id="rId12"/>
    <p:sldId id="703" r:id="rId13"/>
    <p:sldId id="704" r:id="rId14"/>
    <p:sldId id="715" r:id="rId15"/>
    <p:sldId id="716" r:id="rId16"/>
    <p:sldId id="717" r:id="rId17"/>
    <p:sldId id="718" r:id="rId18"/>
    <p:sldId id="719" r:id="rId19"/>
    <p:sldId id="720" r:id="rId20"/>
    <p:sldId id="721" r:id="rId21"/>
    <p:sldId id="713" r:id="rId22"/>
    <p:sldId id="723" r:id="rId23"/>
    <p:sldId id="727" r:id="rId24"/>
    <p:sldId id="729" r:id="rId25"/>
    <p:sldId id="705" r:id="rId26"/>
    <p:sldId id="367" r:id="rId27"/>
    <p:sldId id="370" r:id="rId28"/>
    <p:sldId id="706" r:id="rId29"/>
    <p:sldId id="699" r:id="rId30"/>
    <p:sldId id="709" r:id="rId31"/>
    <p:sldId id="710" r:id="rId32"/>
    <p:sldId id="711" r:id="rId33"/>
    <p:sldId id="386" r:id="rId34"/>
    <p:sldId id="678" r:id="rId35"/>
    <p:sldId id="280" r:id="rId36"/>
    <p:sldId id="726" r:id="rId37"/>
    <p:sldId id="677" r:id="rId38"/>
    <p:sldId id="680" r:id="rId39"/>
    <p:sldId id="712" r:id="rId40"/>
    <p:sldId id="682" r:id="rId41"/>
    <p:sldId id="714" r:id="rId42"/>
  </p:sldIdLst>
  <p:sldSz cx="12192000" cy="6858000"/>
  <p:notesSz cx="6858000" cy="9144000"/>
  <p:embeddedFontLst>
    <p:embeddedFont>
      <p:font typeface="Fira Sans" panose="020B0503050000020004" pitchFamily="34" charset="0"/>
      <p:regular r:id="rId44"/>
      <p:bold r:id="rId45"/>
      <p:italic r:id="rId46"/>
      <p:boldItalic r:id="rId47"/>
    </p:embeddedFont>
    <p:embeddedFont>
      <p:font typeface="Fira Sans Black" panose="020B0A03050000020004" pitchFamily="34" charset="0"/>
      <p:bold r:id="rId48"/>
      <p:boldItalic r:id="rId49"/>
    </p:embeddedFont>
    <p:embeddedFont>
      <p:font typeface="Fira Sans Heavy" panose="020B0604020202020204" charset="0"/>
      <p:bold r:id="rId50"/>
      <p:italic r:id="rId51"/>
      <p:boldItalic r:id="rId52"/>
    </p:embeddedFont>
    <p:embeddedFont>
      <p:font typeface="Fira Sans Medium" panose="020B0603050000020004" pitchFamily="34" charset="0"/>
      <p:regular r:id="rId53"/>
      <p:italic r:id="rId54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B34A"/>
    <a:srgbClr val="F5F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F15DEA-31E9-4903-AF7E-C8838876353B}" v="100" dt="2025-03-07T09:32:40.3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3.fntdata"/><Relationship Id="rId59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6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.fntdata"/><Relationship Id="rId5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8E286F-5C16-4A70-884B-2F86CADCC4D3}" type="datetimeFigureOut">
              <a:rPr lang="nl-NL" smtClean="0"/>
              <a:t>11-3-2025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9C243-9299-4BAB-BD86-2DFE48DA7D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6280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Per gemeente afhankelijk!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F78D1-C7D0-4327-B7A4-1BD0CB272DAF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547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Per gemeente afhankelijk!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F78D1-C7D0-4327-B7A4-1BD0CB272DAF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5134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Per gemeente afhankelijk!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F78D1-C7D0-4327-B7A4-1BD0CB272DAF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1504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Per gemeente afhankelijk!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F78D1-C7D0-4327-B7A4-1BD0CB272DAF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8692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760A3-FE7A-CCD3-12A3-E827D5E8D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7585D2E-F1AE-4887-1CEA-F204E99279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E2ADA5D-A695-72A3-664C-3A5B70D09E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Per gemeente afhankelijk!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031C16E-CC59-39D7-B24D-FDFB0B4397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F78D1-C7D0-4327-B7A4-1BD0CB272DAF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574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96C9F-2512-A593-926D-7A5002FEB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E2BD978-B6FA-9A83-28D7-F9F028A273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4833A60-4843-AE6E-51C3-FA1FE0E128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Per gemeente afhankelijk!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AEC6CC5-1A02-9D08-04AC-7FAE113AFF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F78D1-C7D0-4327-B7A4-1BD0CB272DAF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4258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47809-87B0-A860-2F3E-31B849F19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18981C8-EED2-EFE5-0E58-08F9BC396E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EA51B55-314E-1C8A-1266-1C92970324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Per gemeente afhankelijk!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9F431B7-8E5C-3668-ACDE-9FF8DE65A1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F78D1-C7D0-4327-B7A4-1BD0CB272DAF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9237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C9F10-CAAB-BA7A-4C3F-340E01D2B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9F1A455-5124-9D43-6718-823BE35B6F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F204C10-79FE-0A99-FD27-EE15C1B001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Per gemeente afhankelijk!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4749331-4D05-C0CE-4EB7-375DD5DC80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F78D1-C7D0-4327-B7A4-1BD0CB272DAF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5020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sv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BF4C357-4263-DD04-DB55-FB9E70596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EB5551C3-16AA-E836-32C3-0A8B22E12C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4824" y="3602035"/>
            <a:ext cx="7505699" cy="940543"/>
          </a:xfrm>
          <a:prstGeom prst="round2SameRect">
            <a:avLst>
              <a:gd name="adj1" fmla="val 0"/>
              <a:gd name="adj2" fmla="val 12514"/>
            </a:avLst>
          </a:prstGeom>
          <a:gradFill>
            <a:gsLst>
              <a:gs pos="50000">
                <a:schemeClr val="bg1"/>
              </a:gs>
              <a:gs pos="100000">
                <a:schemeClr val="bg1">
                  <a:alpha val="67000"/>
                </a:schemeClr>
              </a:gs>
            </a:gsLst>
            <a:lin ang="0" scaled="0"/>
          </a:gradFill>
          <a:effectLst>
            <a:outerShdw blurRad="1168400" dist="431800" dir="9660000" sx="91000" sy="91000" algn="ctr" rotWithShape="0">
              <a:schemeClr val="tx1">
                <a:alpha val="31000"/>
              </a:schemeClr>
            </a:outerShdw>
          </a:effectLst>
        </p:spPr>
        <p:txBody>
          <a:bodyPr lIns="1008000" tIns="216000" rIns="216000" bIns="360000">
            <a:spAutoFit/>
          </a:bodyPr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Fira Sans Heavy" panose="020B0A03050000020004" pitchFamily="34" charset="0"/>
                <a:ea typeface="Fira Sans Heavy" panose="020B0A03050000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Met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korte</a:t>
            </a:r>
            <a:r>
              <a:rPr lang="en-US"/>
              <a:t> </a:t>
            </a:r>
            <a:r>
              <a:rPr lang="en-US" err="1"/>
              <a:t>subtitel</a:t>
            </a:r>
            <a:r>
              <a:rPr lang="en-US"/>
              <a:t>.</a:t>
            </a:r>
            <a:endParaRPr lang="nl-N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8D582AF-EECD-01ED-B86A-2B053CC94B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825" y="2557152"/>
            <a:ext cx="7505699" cy="1044881"/>
          </a:xfrm>
          <a:prstGeom prst="round2SameRect">
            <a:avLst>
              <a:gd name="adj1" fmla="val 10064"/>
              <a:gd name="adj2" fmla="val 0"/>
            </a:avLst>
          </a:prstGeom>
          <a:gradFill>
            <a:gsLst>
              <a:gs pos="50000">
                <a:schemeClr val="bg1"/>
              </a:gs>
              <a:gs pos="100000">
                <a:schemeClr val="bg1">
                  <a:alpha val="67000"/>
                </a:schemeClr>
              </a:gs>
            </a:gsLst>
            <a:lin ang="0" scaled="0"/>
          </a:gradFill>
        </p:spPr>
        <p:txBody>
          <a:bodyPr lIns="1008000" tIns="360000" rIns="216000" bIns="36000" anchor="b">
            <a:spAutoFit/>
          </a:bodyPr>
          <a:lstStyle>
            <a:lvl1pPr algn="l">
              <a:lnSpc>
                <a:spcPct val="100000"/>
              </a:lnSpc>
              <a:defRPr sz="4000">
                <a:latin typeface="Fira Sans Heavy" panose="020B0A03050000020004" pitchFamily="34" charset="0"/>
                <a:ea typeface="Fira Sans Heavy" panose="020B0A03050000020004" pitchFamily="34" charset="0"/>
              </a:defRPr>
            </a:lvl1pPr>
          </a:lstStyle>
          <a:p>
            <a:r>
              <a:rPr lang="en-US" err="1"/>
              <a:t>Titel</a:t>
            </a:r>
            <a:r>
              <a:rPr lang="en-US"/>
              <a:t> van de </a:t>
            </a:r>
            <a:r>
              <a:rPr lang="en-US" err="1"/>
              <a:t>presentatie</a:t>
            </a:r>
            <a:r>
              <a:rPr lang="en-US"/>
              <a:t>.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9309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C1BF20-1D30-43E9-5B86-B3BE942AB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ACC32-B147-158D-7B4D-15475C923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1F0D5-21A8-47D9-8F73-BBD63A1A5E5B}" type="datetimeFigureOut">
              <a:rPr lang="nl-NL" smtClean="0"/>
              <a:t>11-3-2025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8128B-DDE4-E4CF-B17E-245FD2039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BAD07-59E5-865E-051E-68E772584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190FC-04A7-429B-BBF6-C09A8ED8C7A1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FFF5300-56F8-6301-2C6E-042B23D9AEB3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31851" y="1112462"/>
            <a:ext cx="7321550" cy="566480"/>
          </a:xfrm>
          <a:prstGeom prst="round2SameRect">
            <a:avLst>
              <a:gd name="adj1" fmla="val 0"/>
              <a:gd name="adj2" fmla="val 12514"/>
            </a:avLst>
          </a:prstGeom>
          <a:noFill/>
          <a:effectLst/>
        </p:spPr>
        <p:txBody>
          <a:bodyPr wrap="square" lIns="0" tIns="216000" rIns="0" bIns="0">
            <a:spAutoFit/>
          </a:bodyPr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Fira Sans Heavy" panose="020B0A03050000020004" pitchFamily="34" charset="0"/>
                <a:ea typeface="Fira Sans Heavy" panose="020B0A03050000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Met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korte</a:t>
            </a:r>
            <a:r>
              <a:rPr lang="en-US"/>
              <a:t> </a:t>
            </a:r>
            <a:r>
              <a:rPr lang="en-US" err="1"/>
              <a:t>subtitel</a:t>
            </a:r>
            <a:r>
              <a:rPr lang="en-US"/>
              <a:t>.</a:t>
            </a:r>
            <a:endParaRPr lang="nl-NL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868BC08-4BC7-3F76-5481-1520648BF9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1" y="2308861"/>
            <a:ext cx="7321550" cy="3558540"/>
          </a:xfrm>
        </p:spPr>
        <p:txBody>
          <a:bodyPr lIns="0" tIns="0" rIns="0" bIns="0"/>
          <a:lstStyle>
            <a:lvl1pPr marL="0" indent="0">
              <a:buNone/>
              <a:defRPr lang="en-US" dirty="0"/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Pas </a:t>
            </a:r>
            <a:r>
              <a:rPr lang="en-US" err="1"/>
              <a:t>deze</a:t>
            </a:r>
            <a:r>
              <a:rPr lang="en-US"/>
              <a:t> </a:t>
            </a:r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aan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D0AE019-D93E-DA3F-FDEB-92F005A46B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610600" y="210312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33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C1BF20-1D30-43E9-5B86-B3BE942AB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ACC32-B147-158D-7B4D-15475C923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1F0D5-21A8-47D9-8F73-BBD63A1A5E5B}" type="datetimeFigureOut">
              <a:rPr lang="nl-NL" smtClean="0"/>
              <a:t>11-3-2025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8128B-DDE4-E4CF-B17E-245FD2039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BAD07-59E5-865E-051E-68E772584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190FC-04A7-429B-BBF6-C09A8ED8C7A1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FFF5300-56F8-6301-2C6E-042B23D9AEB3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31851" y="1112462"/>
            <a:ext cx="7321550" cy="566480"/>
          </a:xfrm>
          <a:prstGeom prst="round2SameRect">
            <a:avLst>
              <a:gd name="adj1" fmla="val 0"/>
              <a:gd name="adj2" fmla="val 12514"/>
            </a:avLst>
          </a:prstGeom>
          <a:noFill/>
          <a:effectLst/>
        </p:spPr>
        <p:txBody>
          <a:bodyPr wrap="square" lIns="0" tIns="216000" rIns="0" bIns="0">
            <a:spAutoFit/>
          </a:bodyPr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Fira Sans Heavy" panose="020B0A03050000020004" pitchFamily="34" charset="0"/>
                <a:ea typeface="Fira Sans Heavy" panose="020B0A03050000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Met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korte</a:t>
            </a:r>
            <a:r>
              <a:rPr lang="en-US"/>
              <a:t> </a:t>
            </a:r>
            <a:r>
              <a:rPr lang="en-US" err="1"/>
              <a:t>subtitel</a:t>
            </a:r>
            <a:r>
              <a:rPr lang="en-US"/>
              <a:t>.</a:t>
            </a:r>
            <a:endParaRPr lang="nl-NL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868BC08-4BC7-3F76-5481-1520648BF9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1" y="2308861"/>
            <a:ext cx="7321550" cy="3558540"/>
          </a:xfrm>
        </p:spPr>
        <p:txBody>
          <a:bodyPr lIns="0" tIns="0" rIns="0" bIns="0"/>
          <a:lstStyle>
            <a:lvl1pPr marL="0" indent="0">
              <a:buNone/>
              <a:defRPr lang="en-US" dirty="0"/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Pas </a:t>
            </a:r>
            <a:r>
              <a:rPr lang="en-US" err="1"/>
              <a:t>deze</a:t>
            </a:r>
            <a:r>
              <a:rPr lang="en-US"/>
              <a:t> </a:t>
            </a:r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aan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D0AE019-D93E-DA3F-FDEB-92F005A46B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610600" y="210312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95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C1BF20-1D30-43E9-5B86-B3BE942AB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ACC32-B147-158D-7B4D-15475C923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1F0D5-21A8-47D9-8F73-BBD63A1A5E5B}" type="datetimeFigureOut">
              <a:rPr lang="nl-NL" smtClean="0"/>
              <a:t>11-3-2025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8128B-DDE4-E4CF-B17E-245FD2039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BAD07-59E5-865E-051E-68E772584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190FC-04A7-429B-BBF6-C09A8ED8C7A1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FFF5300-56F8-6301-2C6E-042B23D9AEB3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31851" y="1112462"/>
            <a:ext cx="7321550" cy="566480"/>
          </a:xfrm>
          <a:prstGeom prst="round2SameRect">
            <a:avLst>
              <a:gd name="adj1" fmla="val 0"/>
              <a:gd name="adj2" fmla="val 12514"/>
            </a:avLst>
          </a:prstGeom>
          <a:noFill/>
          <a:effectLst/>
        </p:spPr>
        <p:txBody>
          <a:bodyPr wrap="square" lIns="0" tIns="216000" rIns="0" bIns="0">
            <a:spAutoFit/>
          </a:bodyPr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Fira Sans Heavy" panose="020B0A03050000020004" pitchFamily="34" charset="0"/>
                <a:ea typeface="Fira Sans Heavy" panose="020B0A03050000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Met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korte</a:t>
            </a:r>
            <a:r>
              <a:rPr lang="en-US"/>
              <a:t> </a:t>
            </a:r>
            <a:r>
              <a:rPr lang="en-US" err="1"/>
              <a:t>subtitel</a:t>
            </a:r>
            <a:r>
              <a:rPr lang="en-US"/>
              <a:t>.</a:t>
            </a:r>
            <a:endParaRPr lang="nl-NL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868BC08-4BC7-3F76-5481-1520648BF9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1" y="2308861"/>
            <a:ext cx="7321550" cy="3558540"/>
          </a:xfrm>
        </p:spPr>
        <p:txBody>
          <a:bodyPr lIns="0" tIns="0" rIns="0" bIns="0"/>
          <a:lstStyle>
            <a:lvl1pPr marL="0" indent="0">
              <a:buNone/>
              <a:defRPr lang="en-US" dirty="0"/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Pas </a:t>
            </a:r>
            <a:r>
              <a:rPr lang="en-US" err="1"/>
              <a:t>deze</a:t>
            </a:r>
            <a:r>
              <a:rPr lang="en-US"/>
              <a:t> </a:t>
            </a:r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aan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D0AE019-D93E-DA3F-FDEB-92F005A46B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610600" y="210312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486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C1BF20-1D30-43E9-5B86-B3BE942AB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ACC32-B147-158D-7B4D-15475C923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1F0D5-21A8-47D9-8F73-BBD63A1A5E5B}" type="datetimeFigureOut">
              <a:rPr lang="nl-NL" smtClean="0"/>
              <a:t>11-3-2025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8128B-DDE4-E4CF-B17E-245FD2039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BAD07-59E5-865E-051E-68E772584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190FC-04A7-429B-BBF6-C09A8ED8C7A1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FFF5300-56F8-6301-2C6E-042B23D9AEB3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31851" y="1112462"/>
            <a:ext cx="7321550" cy="566480"/>
          </a:xfrm>
          <a:prstGeom prst="round2SameRect">
            <a:avLst>
              <a:gd name="adj1" fmla="val 0"/>
              <a:gd name="adj2" fmla="val 12514"/>
            </a:avLst>
          </a:prstGeom>
          <a:noFill/>
          <a:effectLst/>
        </p:spPr>
        <p:txBody>
          <a:bodyPr wrap="square" lIns="0" tIns="216000" rIns="0" bIns="0">
            <a:spAutoFit/>
          </a:bodyPr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Fira Sans Heavy" panose="020B0A03050000020004" pitchFamily="34" charset="0"/>
                <a:ea typeface="Fira Sans Heavy" panose="020B0A03050000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Met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korte</a:t>
            </a:r>
            <a:r>
              <a:rPr lang="en-US"/>
              <a:t> </a:t>
            </a:r>
            <a:r>
              <a:rPr lang="en-US" err="1"/>
              <a:t>subtitel</a:t>
            </a:r>
            <a:r>
              <a:rPr lang="en-US"/>
              <a:t>.</a:t>
            </a:r>
            <a:endParaRPr lang="nl-NL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868BC08-4BC7-3F76-5481-1520648BF9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1" y="2308861"/>
            <a:ext cx="7321550" cy="3558540"/>
          </a:xfrm>
        </p:spPr>
        <p:txBody>
          <a:bodyPr lIns="0" tIns="0" rIns="0" bIns="0"/>
          <a:lstStyle>
            <a:lvl1pPr marL="0" indent="0">
              <a:buNone/>
              <a:defRPr lang="en-US" dirty="0"/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Pas </a:t>
            </a:r>
            <a:r>
              <a:rPr lang="en-US" err="1"/>
              <a:t>deze</a:t>
            </a:r>
            <a:r>
              <a:rPr lang="en-US"/>
              <a:t> </a:t>
            </a:r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aan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D0AE019-D93E-DA3F-FDEB-92F005A46B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610600" y="210312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872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C1BF20-1D30-43E9-5B86-B3BE942ABC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ACC32-B147-158D-7B4D-15475C923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1F0D5-21A8-47D9-8F73-BBD63A1A5E5B}" type="datetimeFigureOut">
              <a:rPr lang="nl-NL" smtClean="0"/>
              <a:t>11-3-2025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8128B-DDE4-E4CF-B17E-245FD2039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BAD07-59E5-865E-051E-68E772584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190FC-04A7-429B-BBF6-C09A8ED8C7A1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FFF5300-56F8-6301-2C6E-042B23D9AEB3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26097" y="5814002"/>
            <a:ext cx="7321550" cy="566480"/>
          </a:xfrm>
          <a:prstGeom prst="rect">
            <a:avLst/>
          </a:prstGeom>
          <a:noFill/>
          <a:effectLst/>
        </p:spPr>
        <p:txBody>
          <a:bodyPr wrap="square" lIns="0" tIns="216000" rIns="0" bIns="0">
            <a:spAutoFit/>
          </a:bodyPr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Fira Sans Heavy" panose="020B0A03050000020004" pitchFamily="34" charset="0"/>
                <a:ea typeface="Fira Sans Heavy" panose="020B0A03050000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Met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korte</a:t>
            </a:r>
            <a:r>
              <a:rPr lang="en-US"/>
              <a:t> </a:t>
            </a:r>
            <a:r>
              <a:rPr lang="en-US" err="1"/>
              <a:t>subtitel</a:t>
            </a:r>
            <a:r>
              <a:rPr lang="en-US"/>
              <a:t>.</a:t>
            </a:r>
            <a:endParaRPr lang="nl-NL"/>
          </a:p>
        </p:txBody>
      </p:sp>
      <p:graphicFrame>
        <p:nvGraphicFramePr>
          <p:cNvPr id="3" name="Table 9">
            <a:extLst>
              <a:ext uri="{FF2B5EF4-FFF2-40B4-BE49-F238E27FC236}">
                <a16:creationId xmlns:a16="http://schemas.microsoft.com/office/drawing/2014/main" id="{4C8C7A5D-2BBE-BDE1-4980-6A0A992DFCF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85824848"/>
              </p:ext>
            </p:extLst>
          </p:nvPr>
        </p:nvGraphicFramePr>
        <p:xfrm>
          <a:off x="526097" y="487685"/>
          <a:ext cx="11139803" cy="51897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62028">
                  <a:extLst>
                    <a:ext uri="{9D8B030D-6E8A-4147-A177-3AD203B41FA5}">
                      <a16:colId xmlns:a16="http://schemas.microsoft.com/office/drawing/2014/main" val="156103545"/>
                    </a:ext>
                  </a:extLst>
                </a:gridCol>
                <a:gridCol w="1775555">
                  <a:extLst>
                    <a:ext uri="{9D8B030D-6E8A-4147-A177-3AD203B41FA5}">
                      <a16:colId xmlns:a16="http://schemas.microsoft.com/office/drawing/2014/main" val="4287267193"/>
                    </a:ext>
                  </a:extLst>
                </a:gridCol>
                <a:gridCol w="1775555">
                  <a:extLst>
                    <a:ext uri="{9D8B030D-6E8A-4147-A177-3AD203B41FA5}">
                      <a16:colId xmlns:a16="http://schemas.microsoft.com/office/drawing/2014/main" val="1161084997"/>
                    </a:ext>
                  </a:extLst>
                </a:gridCol>
                <a:gridCol w="1775555">
                  <a:extLst>
                    <a:ext uri="{9D8B030D-6E8A-4147-A177-3AD203B41FA5}">
                      <a16:colId xmlns:a16="http://schemas.microsoft.com/office/drawing/2014/main" val="994286044"/>
                    </a:ext>
                  </a:extLst>
                </a:gridCol>
                <a:gridCol w="1775555">
                  <a:extLst>
                    <a:ext uri="{9D8B030D-6E8A-4147-A177-3AD203B41FA5}">
                      <a16:colId xmlns:a16="http://schemas.microsoft.com/office/drawing/2014/main" val="1100483856"/>
                    </a:ext>
                  </a:extLst>
                </a:gridCol>
                <a:gridCol w="1775555">
                  <a:extLst>
                    <a:ext uri="{9D8B030D-6E8A-4147-A177-3AD203B41FA5}">
                      <a16:colId xmlns:a16="http://schemas.microsoft.com/office/drawing/2014/main" val="1255550649"/>
                    </a:ext>
                  </a:extLst>
                </a:gridCol>
              </a:tblGrid>
              <a:tr h="576644">
                <a:tc>
                  <a:txBody>
                    <a:bodyPr/>
                    <a:lstStyle/>
                    <a:p>
                      <a:endParaRPr lang="nl-NL" baseline="0">
                        <a:latin typeface="Fira Sans Medium" panose="020B0603050000020004" pitchFamily="34" charset="0"/>
                      </a:endParaRPr>
                    </a:p>
                  </a:txBody>
                  <a:tcPr marL="137160" marR="137160" marT="137160" marB="137160"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9BD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B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aseline="0">
                          <a:latin typeface="Fira Sans Heavy" panose="020B0A03050000020004" pitchFamily="34" charset="0"/>
                          <a:ea typeface="Fira Sans Heavy" panose="020B0A03050000020004" pitchFamily="34" charset="0"/>
                        </a:rPr>
                        <a:t>Kolom 1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9BD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B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aseline="0">
                          <a:latin typeface="Fira Sans Heavy" panose="020B0A03050000020004" pitchFamily="34" charset="0"/>
                          <a:ea typeface="Fira Sans Heavy" panose="020B0A03050000020004" pitchFamily="34" charset="0"/>
                        </a:rPr>
                        <a:t>Kolom 2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9BD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B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aseline="0">
                          <a:latin typeface="Fira Sans Heavy" panose="020B0A03050000020004" pitchFamily="34" charset="0"/>
                          <a:ea typeface="Fira Sans Heavy" panose="020B0A03050000020004" pitchFamily="34" charset="0"/>
                        </a:rPr>
                        <a:t>Kolom 3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9BD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B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aseline="0">
                          <a:latin typeface="Fira Sans Heavy" panose="020B0A03050000020004" pitchFamily="34" charset="0"/>
                          <a:ea typeface="Fira Sans Heavy" panose="020B0A03050000020004" pitchFamily="34" charset="0"/>
                        </a:rPr>
                        <a:t>Kolom 4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9BD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B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aseline="0">
                          <a:latin typeface="Fira Sans Heavy" panose="020B0A03050000020004" pitchFamily="34" charset="0"/>
                          <a:ea typeface="Fira Sans Heavy" panose="020B0A03050000020004" pitchFamily="34" charset="0"/>
                        </a:rPr>
                        <a:t>Kolom 5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9BD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5139343"/>
                  </a:ext>
                </a:extLst>
              </a:tr>
              <a:tr h="576644">
                <a:tc>
                  <a:txBody>
                    <a:bodyPr/>
                    <a:lstStyle/>
                    <a:p>
                      <a:r>
                        <a:rPr lang="nl-NL" sz="1600" b="1" err="1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Rijnaam</a:t>
                      </a:r>
                      <a:r>
                        <a:rPr lang="nl-NL" sz="1600" b="1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 1</a:t>
                      </a:r>
                    </a:p>
                  </a:txBody>
                  <a:tcPr marL="137160" marR="137160" marT="137160" marB="137160" anchor="ctr"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D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D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D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D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D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9BD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9101469"/>
                  </a:ext>
                </a:extLst>
              </a:tr>
              <a:tr h="5766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err="1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Rijnaam</a:t>
                      </a:r>
                      <a:r>
                        <a:rPr lang="nl-NL" sz="1600" b="1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 2</a:t>
                      </a:r>
                    </a:p>
                  </a:txBody>
                  <a:tcPr marL="137160" marR="137160" marT="137160" marB="137160" anchor="ctr"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562859"/>
                  </a:ext>
                </a:extLst>
              </a:tr>
              <a:tr h="5766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err="1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Rijnaam</a:t>
                      </a:r>
                      <a:r>
                        <a:rPr lang="nl-NL" sz="1600" b="1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 3</a:t>
                      </a:r>
                    </a:p>
                  </a:txBody>
                  <a:tcPr marL="137160" marR="137160" marT="137160" marB="137160" anchor="ctr"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0682096"/>
                  </a:ext>
                </a:extLst>
              </a:tr>
              <a:tr h="5766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err="1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Rijnaam</a:t>
                      </a:r>
                      <a:r>
                        <a:rPr lang="nl-NL" sz="1600" b="1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 4</a:t>
                      </a:r>
                    </a:p>
                  </a:txBody>
                  <a:tcPr marL="137160" marR="137160" marT="137160" marB="137160" anchor="ctr"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905127"/>
                  </a:ext>
                </a:extLst>
              </a:tr>
              <a:tr h="5766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err="1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Rijnaam</a:t>
                      </a:r>
                      <a:r>
                        <a:rPr lang="nl-NL" sz="1600" b="1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 5</a:t>
                      </a:r>
                    </a:p>
                  </a:txBody>
                  <a:tcPr marL="137160" marR="137160" marT="137160" marB="137160" anchor="ctr"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216622"/>
                  </a:ext>
                </a:extLst>
              </a:tr>
              <a:tr h="5766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err="1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Rijnaam</a:t>
                      </a:r>
                      <a:r>
                        <a:rPr lang="nl-NL" sz="1600" b="1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 6</a:t>
                      </a:r>
                    </a:p>
                  </a:txBody>
                  <a:tcPr marL="137160" marR="137160" marT="137160" marB="137160" anchor="ctr"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779699"/>
                  </a:ext>
                </a:extLst>
              </a:tr>
              <a:tr h="5766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err="1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Rijnaam</a:t>
                      </a:r>
                      <a:r>
                        <a:rPr lang="nl-NL" sz="1600" b="1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 7</a:t>
                      </a:r>
                    </a:p>
                  </a:txBody>
                  <a:tcPr marL="137160" marR="137160" marT="137160" marB="137160" anchor="ctr"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735493"/>
                  </a:ext>
                </a:extLst>
              </a:tr>
              <a:tr h="5766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err="1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Rijnaam</a:t>
                      </a:r>
                      <a:r>
                        <a:rPr lang="nl-NL" sz="1600" b="1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 8 </a:t>
                      </a:r>
                    </a:p>
                  </a:txBody>
                  <a:tcPr marL="137160" marR="137160" marT="137160" marB="137160" anchor="ctr"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E8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1031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7950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8B8F340C-31F5-EF91-3C0A-03A37B89DC2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38699" y="0"/>
            <a:ext cx="7353301" cy="6858000"/>
          </a:xfrm>
        </p:spPr>
        <p:txBody>
          <a:bodyPr tIns="2592000" anchor="t" anchorCtr="1"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2EE3B14-7A45-088C-A6EA-C9FAD72D02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29175" y="1"/>
            <a:ext cx="3181348" cy="6858000"/>
          </a:xfr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</p:spPr>
        <p:txBody>
          <a:bodyPr>
            <a:normAutofit/>
          </a:bodyPr>
          <a:lstStyle>
            <a:lvl1pPr marL="0" indent="0">
              <a:buNone/>
              <a:defRPr lang="nl-NL" dirty="0">
                <a:noFill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BF5E5BD-A646-EACF-4BC5-2238B82BC6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" y="2219325"/>
            <a:ext cx="4829174" cy="4638674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800">
                <a:noFill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EFD6D84-DA7B-343C-7CDA-FAEF1945EC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28949" y="3743325"/>
            <a:ext cx="8839201" cy="3114673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1B50FB-3184-7615-4C46-AF7EAC0F52C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4824" y="3602035"/>
            <a:ext cx="7505699" cy="940543"/>
          </a:xfrm>
          <a:prstGeom prst="round2SameRect">
            <a:avLst>
              <a:gd name="adj1" fmla="val 0"/>
              <a:gd name="adj2" fmla="val 12514"/>
            </a:avLst>
          </a:prstGeom>
          <a:gradFill>
            <a:gsLst>
              <a:gs pos="50000">
                <a:schemeClr val="bg1"/>
              </a:gs>
              <a:gs pos="100000">
                <a:schemeClr val="bg1">
                  <a:alpha val="67000"/>
                </a:schemeClr>
              </a:gs>
            </a:gsLst>
            <a:lin ang="0" scaled="0"/>
          </a:gradFill>
          <a:effectLst>
            <a:outerShdw blurRad="1168400" dist="431800" dir="9660000" sx="91000" sy="91000" algn="ctr" rotWithShape="0">
              <a:schemeClr val="tx1">
                <a:alpha val="31000"/>
              </a:schemeClr>
            </a:outerShdw>
          </a:effectLst>
        </p:spPr>
        <p:txBody>
          <a:bodyPr lIns="1008000" tIns="216000" rIns="216000" bIns="360000">
            <a:spAutoFit/>
          </a:bodyPr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Fira Sans Heavy" panose="020B0A03050000020004" pitchFamily="34" charset="0"/>
                <a:ea typeface="Fira Sans Heavy" panose="020B0A03050000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Met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korte</a:t>
            </a:r>
            <a:r>
              <a:rPr lang="en-US"/>
              <a:t> </a:t>
            </a:r>
            <a:r>
              <a:rPr lang="en-US" err="1"/>
              <a:t>subtitel</a:t>
            </a:r>
            <a:r>
              <a:rPr lang="en-US"/>
              <a:t>.</a:t>
            </a:r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18ADA1-85CF-17DA-60CA-375CDF95CB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825" y="2557152"/>
            <a:ext cx="7505699" cy="1044881"/>
          </a:xfrm>
          <a:prstGeom prst="round2SameRect">
            <a:avLst>
              <a:gd name="adj1" fmla="val 10064"/>
              <a:gd name="adj2" fmla="val 0"/>
            </a:avLst>
          </a:prstGeom>
          <a:gradFill>
            <a:gsLst>
              <a:gs pos="50000">
                <a:schemeClr val="bg1"/>
              </a:gs>
              <a:gs pos="100000">
                <a:schemeClr val="bg1">
                  <a:alpha val="67000"/>
                </a:schemeClr>
              </a:gs>
            </a:gsLst>
            <a:lin ang="0" scaled="0"/>
          </a:gradFill>
        </p:spPr>
        <p:txBody>
          <a:bodyPr lIns="1008000" tIns="360000" rIns="216000" bIns="36000" anchor="b">
            <a:spAutoFit/>
          </a:bodyPr>
          <a:lstStyle>
            <a:lvl1pPr algn="l">
              <a:lnSpc>
                <a:spcPct val="100000"/>
              </a:lnSpc>
              <a:defRPr sz="4000">
                <a:latin typeface="Fira Sans Heavy" panose="020B0A03050000020004" pitchFamily="34" charset="0"/>
                <a:ea typeface="Fira Sans Heavy" panose="020B0A03050000020004" pitchFamily="34" charset="0"/>
              </a:defRPr>
            </a:lvl1pPr>
          </a:lstStyle>
          <a:p>
            <a:r>
              <a:rPr lang="en-US" err="1"/>
              <a:t>Titel</a:t>
            </a:r>
            <a:r>
              <a:rPr lang="en-US"/>
              <a:t> van de </a:t>
            </a:r>
            <a:r>
              <a:rPr lang="en-US" err="1"/>
              <a:t>presentatie</a:t>
            </a:r>
            <a:r>
              <a:rPr lang="en-US"/>
              <a:t>.</a:t>
            </a:r>
            <a:endParaRPr lang="nl-N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BE336D2-A5F3-E5E2-0900-85BEDA4ED4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10674" y="0"/>
            <a:ext cx="2981325" cy="2981325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989837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26C1BF20-1D30-43E9-5B86-B3BE942AB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ACC32-B147-158D-7B4D-15475C923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1F0D5-21A8-47D9-8F73-BBD63A1A5E5B}" type="datetimeFigureOut">
              <a:rPr lang="nl-NL" smtClean="0"/>
              <a:t>11-3-2025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8128B-DDE4-E4CF-B17E-245FD2039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BAD07-59E5-865E-051E-68E772584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190FC-04A7-429B-BBF6-C09A8ED8C7A1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FFF5300-56F8-6301-2C6E-042B23D9AEB3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31850" y="2346902"/>
            <a:ext cx="7505699" cy="566480"/>
          </a:xfrm>
          <a:prstGeom prst="round2SameRect">
            <a:avLst>
              <a:gd name="adj1" fmla="val 0"/>
              <a:gd name="adj2" fmla="val 12514"/>
            </a:avLst>
          </a:prstGeom>
          <a:noFill/>
          <a:effectLst/>
        </p:spPr>
        <p:txBody>
          <a:bodyPr lIns="0" tIns="216000" rIns="0" bIns="0">
            <a:spAutoFit/>
          </a:bodyPr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Fira Sans Heavy" panose="020B0A03050000020004" pitchFamily="34" charset="0"/>
                <a:ea typeface="Fira Sans Heavy" panose="020B0A03050000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Met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korte</a:t>
            </a:r>
            <a:r>
              <a:rPr lang="en-US"/>
              <a:t> </a:t>
            </a:r>
            <a:r>
              <a:rPr lang="en-US" err="1"/>
              <a:t>subtitel</a:t>
            </a:r>
            <a:r>
              <a:rPr lang="en-US"/>
              <a:t>.</a:t>
            </a:r>
            <a:endParaRPr lang="nl-NL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7401014-0CBF-A81B-C0B7-0B1B7EAE87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1851" y="1302019"/>
            <a:ext cx="7505699" cy="1044881"/>
          </a:xfrm>
          <a:prstGeom prst="round2SameRect">
            <a:avLst>
              <a:gd name="adj1" fmla="val 10064"/>
              <a:gd name="adj2" fmla="val 0"/>
            </a:avLst>
          </a:prstGeom>
          <a:noFill/>
        </p:spPr>
        <p:txBody>
          <a:bodyPr lIns="0" tIns="360000" rIns="0" bIns="36000" anchor="b">
            <a:spAutoFit/>
          </a:bodyPr>
          <a:lstStyle>
            <a:lvl1pPr algn="l">
              <a:lnSpc>
                <a:spcPct val="100000"/>
              </a:lnSpc>
              <a:defRPr sz="4000">
                <a:latin typeface="Fira Sans Heavy" panose="020B0A03050000020004" pitchFamily="34" charset="0"/>
                <a:ea typeface="Fira Sans Heavy" panose="020B0A03050000020004" pitchFamily="34" charset="0"/>
              </a:defRPr>
            </a:lvl1pPr>
          </a:lstStyle>
          <a:p>
            <a:r>
              <a:rPr lang="en-US" err="1"/>
              <a:t>Titel</a:t>
            </a:r>
            <a:r>
              <a:rPr lang="en-US"/>
              <a:t> van de </a:t>
            </a:r>
            <a:r>
              <a:rPr lang="en-US" err="1"/>
              <a:t>presentatie</a:t>
            </a:r>
            <a:r>
              <a:rPr lang="en-US"/>
              <a:t>.</a:t>
            </a:r>
            <a:endParaRPr lang="nl-NL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4BB6574-D242-4F21-453A-B329ED753D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648919"/>
            <a:ext cx="10515600" cy="2218481"/>
          </a:xfrm>
        </p:spPr>
        <p:txBody>
          <a:bodyPr lIns="0" tIns="0" rIns="0" bIns="0"/>
          <a:lstStyle>
            <a:lvl1pPr marL="0" indent="0">
              <a:buNone/>
              <a:defRPr lang="en-US" dirty="0"/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Pas </a:t>
            </a:r>
            <a:r>
              <a:rPr lang="en-US" err="1"/>
              <a:t>deze</a:t>
            </a:r>
            <a:r>
              <a:rPr lang="en-US"/>
              <a:t> </a:t>
            </a:r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aan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77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C1BF20-1D30-43E9-5B86-B3BE942AB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17896-B5AD-17C1-30D2-CD0C2D0F75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648919"/>
            <a:ext cx="10515600" cy="2218481"/>
          </a:xfrm>
        </p:spPr>
        <p:txBody>
          <a:bodyPr lIns="0" tIns="0" rIns="0" bIns="0"/>
          <a:lstStyle>
            <a:lvl1pPr marL="0" indent="0">
              <a:buNone/>
              <a:defRPr lang="en-US" dirty="0"/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Pas </a:t>
            </a:r>
            <a:r>
              <a:rPr lang="en-US" err="1"/>
              <a:t>deze</a:t>
            </a:r>
            <a:r>
              <a:rPr lang="en-US"/>
              <a:t> </a:t>
            </a:r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aan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ACC32-B147-158D-7B4D-15475C923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1F0D5-21A8-47D9-8F73-BBD63A1A5E5B}" type="datetimeFigureOut">
              <a:rPr lang="nl-NL" smtClean="0"/>
              <a:t>11-3-2025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8128B-DDE4-E4CF-B17E-245FD2039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BAD07-59E5-865E-051E-68E772584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190FC-04A7-429B-BBF6-C09A8ED8C7A1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FFF5300-56F8-6301-2C6E-042B23D9AEB3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31850" y="2346902"/>
            <a:ext cx="7505699" cy="566480"/>
          </a:xfrm>
          <a:prstGeom prst="round2SameRect">
            <a:avLst>
              <a:gd name="adj1" fmla="val 0"/>
              <a:gd name="adj2" fmla="val 12514"/>
            </a:avLst>
          </a:prstGeom>
          <a:noFill/>
          <a:effectLst/>
        </p:spPr>
        <p:txBody>
          <a:bodyPr lIns="0" tIns="216000" rIns="0" bIns="0">
            <a:spAutoFit/>
          </a:bodyPr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Fira Sans Heavy" panose="020B0A03050000020004" pitchFamily="34" charset="0"/>
                <a:ea typeface="Fira Sans Heavy" panose="020B0A03050000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Met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korte</a:t>
            </a:r>
            <a:r>
              <a:rPr lang="en-US"/>
              <a:t> </a:t>
            </a:r>
            <a:r>
              <a:rPr lang="en-US" err="1"/>
              <a:t>subtitel</a:t>
            </a:r>
            <a:r>
              <a:rPr lang="en-US"/>
              <a:t>.</a:t>
            </a:r>
            <a:endParaRPr lang="nl-NL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7401014-0CBF-A81B-C0B7-0B1B7EAE87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1851" y="1302019"/>
            <a:ext cx="7505699" cy="1044881"/>
          </a:xfrm>
          <a:prstGeom prst="round2SameRect">
            <a:avLst>
              <a:gd name="adj1" fmla="val 10064"/>
              <a:gd name="adj2" fmla="val 0"/>
            </a:avLst>
          </a:prstGeom>
          <a:noFill/>
        </p:spPr>
        <p:txBody>
          <a:bodyPr lIns="0" tIns="360000" rIns="0" bIns="36000" anchor="b">
            <a:spAutoFit/>
          </a:bodyPr>
          <a:lstStyle>
            <a:lvl1pPr algn="l">
              <a:lnSpc>
                <a:spcPct val="100000"/>
              </a:lnSpc>
              <a:defRPr sz="4000">
                <a:latin typeface="Fira Sans Heavy" panose="020B0A03050000020004" pitchFamily="34" charset="0"/>
                <a:ea typeface="Fira Sans Heavy" panose="020B0A03050000020004" pitchFamily="34" charset="0"/>
              </a:defRPr>
            </a:lvl1pPr>
          </a:lstStyle>
          <a:p>
            <a:r>
              <a:rPr lang="en-US" err="1"/>
              <a:t>Titel</a:t>
            </a:r>
            <a:r>
              <a:rPr lang="en-US"/>
              <a:t> van de </a:t>
            </a:r>
            <a:r>
              <a:rPr lang="en-US" err="1"/>
              <a:t>presentatie</a:t>
            </a:r>
            <a:r>
              <a:rPr lang="en-US"/>
              <a:t>.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1160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C1BF20-1D30-43E9-5B86-B3BE942AB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ACC32-B147-158D-7B4D-15475C923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1F0D5-21A8-47D9-8F73-BBD63A1A5E5B}" type="datetimeFigureOut">
              <a:rPr lang="nl-NL" smtClean="0"/>
              <a:t>11-3-2025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8128B-DDE4-E4CF-B17E-245FD2039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BAD07-59E5-865E-051E-68E772584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190FC-04A7-429B-BBF6-C09A8ED8C7A1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FFF5300-56F8-6301-2C6E-042B23D9AEB3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31850" y="1112462"/>
            <a:ext cx="7505699" cy="566480"/>
          </a:xfrm>
          <a:prstGeom prst="round2SameRect">
            <a:avLst>
              <a:gd name="adj1" fmla="val 0"/>
              <a:gd name="adj2" fmla="val 12514"/>
            </a:avLst>
          </a:prstGeom>
          <a:noFill/>
          <a:effectLst/>
        </p:spPr>
        <p:txBody>
          <a:bodyPr lIns="0" tIns="216000" rIns="0" bIns="0">
            <a:spAutoFit/>
          </a:bodyPr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Fira Sans Heavy" panose="020B0A03050000020004" pitchFamily="34" charset="0"/>
                <a:ea typeface="Fira Sans Heavy" panose="020B0A03050000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Met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korte</a:t>
            </a:r>
            <a:r>
              <a:rPr lang="en-US"/>
              <a:t> </a:t>
            </a:r>
            <a:r>
              <a:rPr lang="en-US" err="1"/>
              <a:t>subtitel</a:t>
            </a:r>
            <a:r>
              <a:rPr lang="en-US"/>
              <a:t>.</a:t>
            </a:r>
            <a:endParaRPr lang="nl-NL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868BC08-4BC7-3F76-5481-1520648BF9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2308861"/>
            <a:ext cx="9211310" cy="3558540"/>
          </a:xfrm>
        </p:spPr>
        <p:txBody>
          <a:bodyPr lIns="0" tIns="0" rIns="0" bIns="0"/>
          <a:lstStyle>
            <a:lvl1pPr marL="0" indent="0">
              <a:buNone/>
              <a:defRPr lang="en-US" dirty="0"/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Pas </a:t>
            </a:r>
            <a:r>
              <a:rPr lang="en-US" err="1"/>
              <a:t>deze</a:t>
            </a:r>
            <a:r>
              <a:rPr lang="en-US"/>
              <a:t> </a:t>
            </a:r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aan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56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C1BF20-1D30-43E9-5B86-B3BE942AB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ACC32-B147-158D-7B4D-15475C923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1F0D5-21A8-47D9-8F73-BBD63A1A5E5B}" type="datetimeFigureOut">
              <a:rPr lang="nl-NL" smtClean="0"/>
              <a:t>11-3-2025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8128B-DDE4-E4CF-B17E-245FD2039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BAD07-59E5-865E-051E-68E772584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190FC-04A7-429B-BBF6-C09A8ED8C7A1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FFF5300-56F8-6301-2C6E-042B23D9AEB3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31850" y="1112462"/>
            <a:ext cx="7505699" cy="566480"/>
          </a:xfrm>
          <a:prstGeom prst="round2SameRect">
            <a:avLst>
              <a:gd name="adj1" fmla="val 0"/>
              <a:gd name="adj2" fmla="val 12514"/>
            </a:avLst>
          </a:prstGeom>
          <a:noFill/>
          <a:effectLst/>
        </p:spPr>
        <p:txBody>
          <a:bodyPr lIns="0" tIns="216000" rIns="0" bIns="0">
            <a:spAutoFit/>
          </a:bodyPr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Fira Sans Heavy" panose="020B0A03050000020004" pitchFamily="34" charset="0"/>
                <a:ea typeface="Fira Sans Heavy" panose="020B0A03050000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Met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korte</a:t>
            </a:r>
            <a:r>
              <a:rPr lang="en-US"/>
              <a:t> </a:t>
            </a:r>
            <a:r>
              <a:rPr lang="en-US" err="1"/>
              <a:t>subtitel</a:t>
            </a:r>
            <a:r>
              <a:rPr lang="en-US"/>
              <a:t>.</a:t>
            </a:r>
            <a:endParaRPr lang="nl-NL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868BC08-4BC7-3F76-5481-1520648BF9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2308861"/>
            <a:ext cx="9211310" cy="3558540"/>
          </a:xfrm>
        </p:spPr>
        <p:txBody>
          <a:bodyPr lIns="0" tIns="0" rIns="0" bIns="0"/>
          <a:lstStyle>
            <a:lvl1pPr marL="0" indent="0">
              <a:buNone/>
              <a:defRPr lang="en-US" dirty="0"/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Pas </a:t>
            </a:r>
            <a:r>
              <a:rPr lang="en-US" err="1"/>
              <a:t>deze</a:t>
            </a:r>
            <a:r>
              <a:rPr lang="en-US"/>
              <a:t> </a:t>
            </a:r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aan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798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C1BF20-1D30-43E9-5B86-B3BE942ABC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ACC32-B147-158D-7B4D-15475C923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1F0D5-21A8-47D9-8F73-BBD63A1A5E5B}" type="datetimeFigureOut">
              <a:rPr lang="nl-NL" smtClean="0"/>
              <a:t>11-3-2025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8128B-DDE4-E4CF-B17E-245FD2039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BAD07-59E5-865E-051E-68E772584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190FC-04A7-429B-BBF6-C09A8ED8C7A1}" type="slidenum">
              <a:rPr lang="nl-NL" smtClean="0"/>
              <a:t>‹nr.›</a:t>
            </a:fld>
            <a:endParaRPr lang="nl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311247-759A-E009-78BB-D64F46EC1268}"/>
              </a:ext>
            </a:extLst>
          </p:cNvPr>
          <p:cNvSpPr txBox="1"/>
          <p:nvPr userDrawn="1"/>
        </p:nvSpPr>
        <p:spPr>
          <a:xfrm>
            <a:off x="838200" y="2308545"/>
            <a:ext cx="30960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err="1">
                <a:solidFill>
                  <a:srgbClr val="37B34A"/>
                </a:solidFill>
                <a:latin typeface="Fira Sans Heavy" panose="020B0A03050000020004" pitchFamily="34" charset="0"/>
                <a:ea typeface="Fira Sans Heavy" panose="020B0A03050000020004" pitchFamily="34" charset="0"/>
              </a:rPr>
              <a:t>Isoleren</a:t>
            </a:r>
            <a:r>
              <a:rPr lang="en-US" sz="2400">
                <a:latin typeface="Fira Sans Heavy" panose="020B0A03050000020004" pitchFamily="34" charset="0"/>
                <a:ea typeface="Fira Sans Heavy" panose="020B0A03050000020004" pitchFamily="34" charset="0"/>
              </a:rPr>
              <a:t> </a:t>
            </a:r>
            <a:r>
              <a:rPr lang="en-US" sz="2400" err="1">
                <a:latin typeface="Fira Sans Heavy" panose="020B0A03050000020004" pitchFamily="34" charset="0"/>
                <a:ea typeface="Fira Sans Heavy" panose="020B0A03050000020004" pitchFamily="34" charset="0"/>
              </a:rPr>
              <a:t>en</a:t>
            </a:r>
            <a:r>
              <a:rPr lang="en-US" sz="2400">
                <a:latin typeface="Fira Sans Heavy" panose="020B0A03050000020004" pitchFamily="34" charset="0"/>
                <a:ea typeface="Fira Sans Heavy" panose="020B0A03050000020004" pitchFamily="34" charset="0"/>
              </a:rPr>
              <a:t> </a:t>
            </a:r>
            <a:r>
              <a:rPr lang="en-US" sz="2400" err="1">
                <a:latin typeface="Fira Sans Heavy" panose="020B0A03050000020004" pitchFamily="34" charset="0"/>
                <a:ea typeface="Fira Sans Heavy" panose="020B0A03050000020004" pitchFamily="34" charset="0"/>
              </a:rPr>
              <a:t>warmte</a:t>
            </a:r>
            <a:r>
              <a:rPr lang="en-US" sz="2400">
                <a:latin typeface="Fira Sans Heavy" panose="020B0A03050000020004" pitchFamily="34" charset="0"/>
                <a:ea typeface="Fira Sans Heavy" panose="020B0A03050000020004" pitchFamily="34" charset="0"/>
              </a:rPr>
              <a:t> </a:t>
            </a:r>
            <a:r>
              <a:rPr lang="en-US" sz="2400" err="1">
                <a:solidFill>
                  <a:schemeClr val="tx1"/>
                </a:solidFill>
                <a:latin typeface="Fira Sans Heavy" panose="020B0A03050000020004" pitchFamily="34" charset="0"/>
                <a:ea typeface="Fira Sans Heavy" panose="020B0A03050000020004" pitchFamily="34" charset="0"/>
              </a:rPr>
              <a:t>vasthouden</a:t>
            </a:r>
            <a:r>
              <a:rPr lang="en-US" sz="2400">
                <a:latin typeface="Fira Sans Heavy" panose="020B0A03050000020004" pitchFamily="34" charset="0"/>
                <a:ea typeface="Fira Sans Heavy" panose="020B0A03050000020004" pitchFamily="34" charset="0"/>
              </a:rPr>
              <a:t>.</a:t>
            </a:r>
            <a:endParaRPr lang="nl-NL" sz="2400">
              <a:latin typeface="Fira Sans Heavy" panose="020B0A03050000020004" pitchFamily="34" charset="0"/>
              <a:ea typeface="Fira Sans Heavy" panose="020B0A030500000200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11AFF1-41A4-36A8-D1DD-A64DFA399B59}"/>
              </a:ext>
            </a:extLst>
          </p:cNvPr>
          <p:cNvSpPr txBox="1"/>
          <p:nvPr userDrawn="1"/>
        </p:nvSpPr>
        <p:spPr>
          <a:xfrm>
            <a:off x="8257800" y="5161652"/>
            <a:ext cx="30960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>
                <a:latin typeface="Fira Sans Heavy" panose="020B0A03050000020004" pitchFamily="34" charset="0"/>
                <a:ea typeface="Fira Sans Heavy" panose="020B0A03050000020004" pitchFamily="34" charset="0"/>
              </a:rPr>
              <a:t>Minder </a:t>
            </a:r>
            <a:r>
              <a:rPr lang="en-US" sz="2400" err="1">
                <a:solidFill>
                  <a:srgbClr val="37B34A"/>
                </a:solidFill>
                <a:latin typeface="Fira Sans Heavy" panose="020B0A03050000020004" pitchFamily="34" charset="0"/>
                <a:ea typeface="Fira Sans Heavy" panose="020B0A03050000020004" pitchFamily="34" charset="0"/>
              </a:rPr>
              <a:t>stroom</a:t>
            </a:r>
            <a:r>
              <a:rPr lang="en-US" sz="2400">
                <a:latin typeface="Fira Sans Heavy" panose="020B0A03050000020004" pitchFamily="34" charset="0"/>
                <a:ea typeface="Fira Sans Heavy" panose="020B0A03050000020004" pitchFamily="34" charset="0"/>
              </a:rPr>
              <a:t> </a:t>
            </a:r>
            <a:r>
              <a:rPr lang="en-US" sz="2400" err="1">
                <a:solidFill>
                  <a:schemeClr val="tx1"/>
                </a:solidFill>
                <a:latin typeface="Fira Sans Heavy" panose="020B0A03050000020004" pitchFamily="34" charset="0"/>
                <a:ea typeface="Fira Sans Heavy" panose="020B0A03050000020004" pitchFamily="34" charset="0"/>
              </a:rPr>
              <a:t>verbruiken</a:t>
            </a:r>
            <a:r>
              <a:rPr lang="en-US" sz="2400">
                <a:latin typeface="Fira Sans Heavy" panose="020B0A03050000020004" pitchFamily="34" charset="0"/>
                <a:ea typeface="Fira Sans Heavy" panose="020B0A03050000020004" pitchFamily="34" charset="0"/>
              </a:rPr>
              <a:t>.</a:t>
            </a:r>
            <a:endParaRPr lang="nl-NL" sz="2400">
              <a:latin typeface="Fira Sans Heavy" panose="020B0A03050000020004" pitchFamily="34" charset="0"/>
              <a:ea typeface="Fira Sans Heavy" panose="020B0A030500000200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B6E128-34F2-3DDD-16B4-587D65241E89}"/>
              </a:ext>
            </a:extLst>
          </p:cNvPr>
          <p:cNvSpPr txBox="1"/>
          <p:nvPr userDrawn="1"/>
        </p:nvSpPr>
        <p:spPr>
          <a:xfrm>
            <a:off x="4548000" y="5161652"/>
            <a:ext cx="30960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err="1">
                <a:latin typeface="Fira Sans Heavy" panose="020B0A03050000020004" pitchFamily="34" charset="0"/>
                <a:ea typeface="Fira Sans Heavy" panose="020B0A03050000020004" pitchFamily="34" charset="0"/>
              </a:rPr>
              <a:t>Zelf</a:t>
            </a:r>
            <a:r>
              <a:rPr lang="en-US" sz="2400">
                <a:latin typeface="Fira Sans Heavy" panose="020B0A03050000020004" pitchFamily="34" charset="0"/>
                <a:ea typeface="Fira Sans Heavy" panose="020B0A03050000020004" pitchFamily="34" charset="0"/>
              </a:rPr>
              <a:t> </a:t>
            </a:r>
            <a:r>
              <a:rPr lang="en-US" sz="2400" err="1">
                <a:solidFill>
                  <a:schemeClr val="tx1"/>
                </a:solidFill>
                <a:latin typeface="Fira Sans Heavy" panose="020B0A03050000020004" pitchFamily="34" charset="0"/>
                <a:ea typeface="Fira Sans Heavy" panose="020B0A03050000020004" pitchFamily="34" charset="0"/>
              </a:rPr>
              <a:t>stroom</a:t>
            </a:r>
            <a:r>
              <a:rPr lang="en-US" sz="2400">
                <a:solidFill>
                  <a:srgbClr val="37B34A"/>
                </a:solidFill>
                <a:latin typeface="Fira Sans Heavy" panose="020B0A03050000020004" pitchFamily="34" charset="0"/>
                <a:ea typeface="Fira Sans Heavy" panose="020B0A03050000020004" pitchFamily="34" charset="0"/>
              </a:rPr>
              <a:t> </a:t>
            </a:r>
            <a:r>
              <a:rPr lang="en-US" sz="2400" err="1">
                <a:solidFill>
                  <a:srgbClr val="37B34A"/>
                </a:solidFill>
                <a:latin typeface="Fira Sans Heavy" panose="020B0A03050000020004" pitchFamily="34" charset="0"/>
                <a:ea typeface="Fira Sans Heavy" panose="020B0A03050000020004" pitchFamily="34" charset="0"/>
              </a:rPr>
              <a:t>opwekken</a:t>
            </a:r>
            <a:r>
              <a:rPr lang="en-US" sz="2400">
                <a:latin typeface="Fira Sans Heavy" panose="020B0A03050000020004" pitchFamily="34" charset="0"/>
                <a:ea typeface="Fira Sans Heavy" panose="020B0A03050000020004" pitchFamily="34" charset="0"/>
              </a:rPr>
              <a:t>.</a:t>
            </a:r>
            <a:endParaRPr lang="nl-NL" sz="2400">
              <a:latin typeface="Fira Sans Heavy" panose="020B0A03050000020004" pitchFamily="34" charset="0"/>
              <a:ea typeface="Fira Sans Heavy" panose="020B0A030500000200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61DBD-2453-7A15-0CAB-DEF4A6C6D11E}"/>
              </a:ext>
            </a:extLst>
          </p:cNvPr>
          <p:cNvSpPr txBox="1"/>
          <p:nvPr userDrawn="1"/>
        </p:nvSpPr>
        <p:spPr>
          <a:xfrm>
            <a:off x="838200" y="5161652"/>
            <a:ext cx="30960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err="1">
                <a:latin typeface="Fira Sans Heavy" panose="020B0A03050000020004" pitchFamily="34" charset="0"/>
                <a:ea typeface="Fira Sans Heavy" panose="020B0A03050000020004" pitchFamily="34" charset="0"/>
              </a:rPr>
              <a:t>Duurzaam</a:t>
            </a:r>
            <a:r>
              <a:rPr lang="en-US" sz="2400">
                <a:latin typeface="Fira Sans Heavy" panose="020B0A03050000020004" pitchFamily="34" charset="0"/>
                <a:ea typeface="Fira Sans Heavy" panose="020B0A03050000020004" pitchFamily="34" charset="0"/>
              </a:rPr>
              <a:t> </a:t>
            </a:r>
            <a:r>
              <a:rPr lang="en-US" sz="2400" err="1">
                <a:solidFill>
                  <a:srgbClr val="37B34A"/>
                </a:solidFill>
                <a:latin typeface="Fira Sans Heavy" panose="020B0A03050000020004" pitchFamily="34" charset="0"/>
                <a:ea typeface="Fira Sans Heavy" panose="020B0A03050000020004" pitchFamily="34" charset="0"/>
              </a:rPr>
              <a:t>verwarmd</a:t>
            </a:r>
            <a:endParaRPr lang="en-US" sz="2400">
              <a:solidFill>
                <a:srgbClr val="37B34A"/>
              </a:solidFill>
              <a:latin typeface="Fira Sans Heavy" panose="020B0A03050000020004" pitchFamily="34" charset="0"/>
              <a:ea typeface="Fira Sans Heavy" panose="020B0A030500000200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2400" err="1">
                <a:solidFill>
                  <a:schemeClr val="tx1"/>
                </a:solidFill>
                <a:latin typeface="Fira Sans Heavy" panose="020B0A03050000020004" pitchFamily="34" charset="0"/>
                <a:ea typeface="Fira Sans Heavy" panose="020B0A03050000020004" pitchFamily="34" charset="0"/>
              </a:rPr>
              <a:t>kraanwater</a:t>
            </a:r>
            <a:r>
              <a:rPr lang="en-US" sz="2400">
                <a:latin typeface="Fira Sans Heavy" panose="020B0A03050000020004" pitchFamily="34" charset="0"/>
                <a:ea typeface="Fira Sans Heavy" panose="020B0A03050000020004" pitchFamily="34" charset="0"/>
              </a:rPr>
              <a:t>.</a:t>
            </a:r>
            <a:endParaRPr lang="nl-NL" sz="2400">
              <a:latin typeface="Fira Sans Heavy" panose="020B0A03050000020004" pitchFamily="34" charset="0"/>
              <a:ea typeface="Fira Sans Heavy" panose="020B0A030500000200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AACD78-031B-6D9D-AE78-5C4E18B61880}"/>
              </a:ext>
            </a:extLst>
          </p:cNvPr>
          <p:cNvSpPr txBox="1"/>
          <p:nvPr userDrawn="1"/>
        </p:nvSpPr>
        <p:spPr>
          <a:xfrm>
            <a:off x="8257800" y="2308545"/>
            <a:ext cx="30960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>
                <a:latin typeface="Fira Sans Heavy" panose="020B0A03050000020004" pitchFamily="34" charset="0"/>
                <a:ea typeface="Fira Sans Heavy" panose="020B0A03050000020004" pitchFamily="34" charset="0"/>
              </a:rPr>
              <a:t>Slim </a:t>
            </a:r>
          </a:p>
          <a:p>
            <a:pPr algn="ctr">
              <a:lnSpc>
                <a:spcPct val="90000"/>
              </a:lnSpc>
            </a:pPr>
            <a:r>
              <a:rPr lang="en-US" sz="2400" err="1">
                <a:solidFill>
                  <a:srgbClr val="37B34A"/>
                </a:solidFill>
                <a:latin typeface="Fira Sans Heavy" panose="020B0A03050000020004" pitchFamily="34" charset="0"/>
                <a:ea typeface="Fira Sans Heavy" panose="020B0A03050000020004" pitchFamily="34" charset="0"/>
              </a:rPr>
              <a:t>ventileren</a:t>
            </a:r>
            <a:r>
              <a:rPr lang="en-US" sz="2400">
                <a:latin typeface="Fira Sans Heavy" panose="020B0A03050000020004" pitchFamily="34" charset="0"/>
                <a:ea typeface="Fira Sans Heavy" panose="020B0A03050000020004" pitchFamily="34" charset="0"/>
              </a:rPr>
              <a:t>.</a:t>
            </a:r>
            <a:endParaRPr lang="nl-NL" sz="2400">
              <a:latin typeface="Fira Sans Heavy" panose="020B0A03050000020004" pitchFamily="34" charset="0"/>
              <a:ea typeface="Fira Sans Heavy" panose="020B0A030500000200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91C4EE-05ED-BE55-7F64-8320BBBF294C}"/>
              </a:ext>
            </a:extLst>
          </p:cNvPr>
          <p:cNvSpPr txBox="1"/>
          <p:nvPr userDrawn="1"/>
        </p:nvSpPr>
        <p:spPr>
          <a:xfrm>
            <a:off x="4548000" y="2311295"/>
            <a:ext cx="30960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>
                <a:solidFill>
                  <a:schemeClr val="tx1"/>
                </a:solidFill>
                <a:latin typeface="Fira Sans Heavy" panose="020B0A03050000020004" pitchFamily="34" charset="0"/>
                <a:ea typeface="Fira Sans Heavy" panose="020B0A03050000020004" pitchFamily="34" charset="0"/>
              </a:rPr>
              <a:t>De </a:t>
            </a:r>
            <a:r>
              <a:rPr lang="en-US" sz="2400" err="1">
                <a:solidFill>
                  <a:schemeClr val="tx1"/>
                </a:solidFill>
                <a:latin typeface="Fira Sans Heavy" panose="020B0A03050000020004" pitchFamily="34" charset="0"/>
                <a:ea typeface="Fira Sans Heavy" panose="020B0A03050000020004" pitchFamily="34" charset="0"/>
              </a:rPr>
              <a:t>woning</a:t>
            </a:r>
            <a:r>
              <a:rPr lang="en-US" sz="2400">
                <a:solidFill>
                  <a:schemeClr val="tx1"/>
                </a:solidFill>
                <a:latin typeface="Fira Sans Heavy" panose="020B0A03050000020004" pitchFamily="34" charset="0"/>
                <a:ea typeface="Fira Sans Heavy" panose="020B0A03050000020004" pitchFamily="34" charset="0"/>
              </a:rPr>
              <a:t> </a:t>
            </a:r>
            <a:r>
              <a:rPr lang="en-US" sz="2400" err="1">
                <a:solidFill>
                  <a:schemeClr val="tx1"/>
                </a:solidFill>
                <a:latin typeface="Fira Sans Heavy" panose="020B0A03050000020004" pitchFamily="34" charset="0"/>
                <a:ea typeface="Fira Sans Heavy" panose="020B0A03050000020004" pitchFamily="34" charset="0"/>
              </a:rPr>
              <a:t>duurzaam</a:t>
            </a:r>
            <a:r>
              <a:rPr lang="en-US" sz="2400">
                <a:solidFill>
                  <a:schemeClr val="tx1"/>
                </a:solidFill>
                <a:latin typeface="Fira Sans Heavy" panose="020B0A03050000020004" pitchFamily="34" charset="0"/>
                <a:ea typeface="Fira Sans Heavy" panose="020B0A03050000020004" pitchFamily="34" charset="0"/>
              </a:rPr>
              <a:t> </a:t>
            </a:r>
            <a:r>
              <a:rPr lang="en-US" sz="2400" err="1">
                <a:solidFill>
                  <a:srgbClr val="37B34A"/>
                </a:solidFill>
                <a:latin typeface="Fira Sans Heavy" panose="020B0A03050000020004" pitchFamily="34" charset="0"/>
                <a:ea typeface="Fira Sans Heavy" panose="020B0A03050000020004" pitchFamily="34" charset="0"/>
              </a:rPr>
              <a:t>verwarmen</a:t>
            </a:r>
            <a:r>
              <a:rPr lang="en-US" sz="2400">
                <a:latin typeface="Fira Sans Heavy" panose="020B0A03050000020004" pitchFamily="34" charset="0"/>
                <a:ea typeface="Fira Sans Heavy" panose="020B0A03050000020004" pitchFamily="34" charset="0"/>
              </a:rPr>
              <a:t>.</a:t>
            </a:r>
            <a:endParaRPr lang="nl-NL" sz="2400">
              <a:latin typeface="Fira Sans Heavy" panose="020B0A03050000020004" pitchFamily="34" charset="0"/>
              <a:ea typeface="Fira Sans Heavy" panose="020B0A03050000020004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98947A1-CF15-3E39-481C-E7B8DFB13F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6200" y="980282"/>
            <a:ext cx="1260000" cy="12600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BDCBE8F-7DFF-DF50-5675-C46171069C2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66000" y="980282"/>
            <a:ext cx="1260000" cy="12600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C143ED11-525B-581B-E360-715621D0DC0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75800" y="3739463"/>
            <a:ext cx="1260000" cy="12600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13D91FA6-5732-B95E-88A7-F0304F706F2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75800" y="980282"/>
            <a:ext cx="1260000" cy="1260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86887B01-F539-0146-2069-C46636F23DD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66000" y="3739463"/>
            <a:ext cx="1260000" cy="126000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8301BEE3-60FF-4603-83EB-6123E8A6DEE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756200" y="3739463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5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C1BF20-1D30-43E9-5B86-B3BE942AB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ACC32-B147-158D-7B4D-15475C923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1F0D5-21A8-47D9-8F73-BBD63A1A5E5B}" type="datetimeFigureOut">
              <a:rPr lang="nl-NL" smtClean="0"/>
              <a:t>11-3-2025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8128B-DDE4-E4CF-B17E-245FD2039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BAD07-59E5-865E-051E-68E772584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190FC-04A7-429B-BBF6-C09A8ED8C7A1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FFF5300-56F8-6301-2C6E-042B23D9AEB3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31851" y="1112462"/>
            <a:ext cx="7321550" cy="566480"/>
          </a:xfrm>
          <a:prstGeom prst="round2SameRect">
            <a:avLst>
              <a:gd name="adj1" fmla="val 0"/>
              <a:gd name="adj2" fmla="val 12514"/>
            </a:avLst>
          </a:prstGeom>
          <a:noFill/>
          <a:effectLst/>
        </p:spPr>
        <p:txBody>
          <a:bodyPr wrap="square" lIns="0" tIns="216000" rIns="0" bIns="0">
            <a:spAutoFit/>
          </a:bodyPr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Fira Sans Heavy" panose="020B0A03050000020004" pitchFamily="34" charset="0"/>
                <a:ea typeface="Fira Sans Heavy" panose="020B0A03050000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Met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korte</a:t>
            </a:r>
            <a:r>
              <a:rPr lang="en-US"/>
              <a:t> </a:t>
            </a:r>
            <a:r>
              <a:rPr lang="en-US" err="1"/>
              <a:t>subtitel</a:t>
            </a:r>
            <a:r>
              <a:rPr lang="en-US"/>
              <a:t>.</a:t>
            </a:r>
            <a:endParaRPr lang="nl-NL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868BC08-4BC7-3F76-5481-1520648BF9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1" y="2308861"/>
            <a:ext cx="7321550" cy="3558540"/>
          </a:xfrm>
        </p:spPr>
        <p:txBody>
          <a:bodyPr lIns="0" tIns="0" rIns="0" bIns="0"/>
          <a:lstStyle>
            <a:lvl1pPr marL="0" indent="0">
              <a:buNone/>
              <a:defRPr lang="en-US" dirty="0"/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Pas </a:t>
            </a:r>
            <a:r>
              <a:rPr lang="en-US" err="1"/>
              <a:t>deze</a:t>
            </a:r>
            <a:r>
              <a:rPr lang="en-US"/>
              <a:t> </a:t>
            </a:r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aan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D0AE019-D93E-DA3F-FDEB-92F005A46B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10600" y="210312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73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C1BF20-1D30-43E9-5B86-B3BE942AB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ACC32-B147-158D-7B4D-15475C923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1F0D5-21A8-47D9-8F73-BBD63A1A5E5B}" type="datetimeFigureOut">
              <a:rPr lang="nl-NL" smtClean="0"/>
              <a:t>11-3-2025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8128B-DDE4-E4CF-B17E-245FD2039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BAD07-59E5-865E-051E-68E772584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190FC-04A7-429B-BBF6-C09A8ED8C7A1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FFF5300-56F8-6301-2C6E-042B23D9AEB3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31851" y="1112462"/>
            <a:ext cx="7321550" cy="566480"/>
          </a:xfrm>
          <a:prstGeom prst="round2SameRect">
            <a:avLst>
              <a:gd name="adj1" fmla="val 0"/>
              <a:gd name="adj2" fmla="val 12514"/>
            </a:avLst>
          </a:prstGeom>
          <a:noFill/>
          <a:effectLst/>
        </p:spPr>
        <p:txBody>
          <a:bodyPr wrap="square" lIns="0" tIns="216000" rIns="0" bIns="0">
            <a:spAutoFit/>
          </a:bodyPr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Fira Sans Heavy" panose="020B0A03050000020004" pitchFamily="34" charset="0"/>
                <a:ea typeface="Fira Sans Heavy" panose="020B0A03050000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Met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korte</a:t>
            </a:r>
            <a:r>
              <a:rPr lang="en-US"/>
              <a:t> </a:t>
            </a:r>
            <a:r>
              <a:rPr lang="en-US" err="1"/>
              <a:t>subtitel</a:t>
            </a:r>
            <a:r>
              <a:rPr lang="en-US"/>
              <a:t>.</a:t>
            </a:r>
            <a:endParaRPr lang="nl-NL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868BC08-4BC7-3F76-5481-1520648BF9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1" y="2308861"/>
            <a:ext cx="7321550" cy="3558540"/>
          </a:xfrm>
        </p:spPr>
        <p:txBody>
          <a:bodyPr lIns="0" tIns="0" rIns="0" bIns="0"/>
          <a:lstStyle>
            <a:lvl1pPr marL="0" indent="0">
              <a:buNone/>
              <a:defRPr lang="en-US" dirty="0"/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Pas </a:t>
            </a:r>
            <a:r>
              <a:rPr lang="en-US" err="1"/>
              <a:t>deze</a:t>
            </a:r>
            <a:r>
              <a:rPr lang="en-US"/>
              <a:t> </a:t>
            </a:r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aan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D0AE019-D93E-DA3F-FDEB-92F005A46B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610600" y="210312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22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7EA0C5-5F91-4AA5-64B8-AF4AB87EB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D75780-4A07-8800-EBCE-4FE98A64B8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AC748-379C-D70C-CAB5-6B587CCC5B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1F0D5-21A8-47D9-8F73-BBD63A1A5E5B}" type="datetimeFigureOut">
              <a:rPr lang="nl-NL" smtClean="0"/>
              <a:t>11-3-2025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94508-18C2-05C2-EF6E-F3CD3762E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E2AA3-3BA5-2E7A-D5B6-A4716D7B5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190FC-04A7-429B-BBF6-C09A8ED8C7A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2682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2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10" Type="http://schemas.openxmlformats.org/officeDocument/2006/relationships/image" Target="../media/image23.png"/><Relationship Id="rId4" Type="http://schemas.openxmlformats.org/officeDocument/2006/relationships/image" Target="../media/image65.png"/><Relationship Id="rId9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2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10">
            <a:extLst>
              <a:ext uri="{FF2B5EF4-FFF2-40B4-BE49-F238E27FC236}">
                <a16:creationId xmlns:a16="http://schemas.microsoft.com/office/drawing/2014/main" id="{F7DBE2C6-8750-65F4-92F2-0D06701A56B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1850" y="2983006"/>
            <a:ext cx="7505699" cy="566480"/>
          </a:xfrm>
        </p:spPr>
        <p:txBody>
          <a:bodyPr/>
          <a:lstStyle/>
          <a:p>
            <a:r>
              <a:rPr lang="nl-NL"/>
              <a:t>10 maart 2025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2439344-6004-B2DC-304E-EBEEDF8D14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849" y="1938125"/>
            <a:ext cx="7505699" cy="1044881"/>
          </a:xfrm>
        </p:spPr>
        <p:txBody>
          <a:bodyPr/>
          <a:lstStyle/>
          <a:p>
            <a:r>
              <a:rPr lang="nl-NL"/>
              <a:t>Warmtefoto’s </a:t>
            </a:r>
            <a:r>
              <a:rPr lang="nl-NL">
                <a:solidFill>
                  <a:srgbClr val="37B34A"/>
                </a:solidFill>
              </a:rPr>
              <a:t>Doesburg</a:t>
            </a:r>
            <a:r>
              <a:rPr lang="nl-NL"/>
              <a:t>.</a:t>
            </a:r>
          </a:p>
        </p:txBody>
      </p:sp>
      <p:pic>
        <p:nvPicPr>
          <p:cNvPr id="3" name="Picture 2" descr="Copyright | Gemeente Doesburg">
            <a:extLst>
              <a:ext uri="{FF2B5EF4-FFF2-40B4-BE49-F238E27FC236}">
                <a16:creationId xmlns:a16="http://schemas.microsoft.com/office/drawing/2014/main" id="{13D8FF0F-E9D2-E007-D6F9-23A881B69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81" y="5659758"/>
            <a:ext cx="1959989" cy="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11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72EB7-BD88-BFDB-3627-572F557D8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EF8CBFF4-2401-BD82-7B10-C0D2BCCB2054}"/>
              </a:ext>
            </a:extLst>
          </p:cNvPr>
          <p:cNvSpPr txBox="1">
            <a:spLocks/>
          </p:cNvSpPr>
          <p:nvPr/>
        </p:nvSpPr>
        <p:spPr>
          <a:xfrm>
            <a:off x="450850" y="522639"/>
            <a:ext cx="11264900" cy="465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defPPr>
              <a:defRPr lang="nl-N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sz="3600" b="1">
              <a:solidFill>
                <a:srgbClr val="37B34A"/>
              </a:solidFill>
            </a:endParaRPr>
          </a:p>
        </p:txBody>
      </p:sp>
      <p:sp>
        <p:nvSpPr>
          <p:cNvPr id="4" name="Tekstvak 15">
            <a:extLst>
              <a:ext uri="{FF2B5EF4-FFF2-40B4-BE49-F238E27FC236}">
                <a16:creationId xmlns:a16="http://schemas.microsoft.com/office/drawing/2014/main" id="{BAC58133-DE4A-E149-7AFD-E78C74BB5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1944" y="1170108"/>
            <a:ext cx="7636185" cy="9682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defRPr/>
            </a:pPr>
            <a:endParaRPr lang="nl-NL" sz="2000">
              <a:latin typeface="+mn-lt"/>
              <a:ea typeface="+mn-ea"/>
            </a:endParaRPr>
          </a:p>
          <a:p>
            <a:pPr>
              <a:lnSpc>
                <a:spcPct val="150000"/>
              </a:lnSpc>
              <a:defRPr/>
            </a:pPr>
            <a:endParaRPr lang="nl-NL" sz="2000">
              <a:latin typeface="+mn-lt"/>
              <a:ea typeface="+mn-ea"/>
            </a:endParaRP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C39955C8-982E-0694-8CF4-B77D7A807769}"/>
              </a:ext>
            </a:extLst>
          </p:cNvPr>
          <p:cNvCxnSpPr>
            <a:cxnSpLocks/>
          </p:cNvCxnSpPr>
          <p:nvPr/>
        </p:nvCxnSpPr>
        <p:spPr>
          <a:xfrm flipV="1">
            <a:off x="1103870" y="1986102"/>
            <a:ext cx="321276" cy="48603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6C905C8B-551A-ED9C-35AA-7F752B15250A}"/>
              </a:ext>
            </a:extLst>
          </p:cNvPr>
          <p:cNvCxnSpPr>
            <a:cxnSpLocks/>
          </p:cNvCxnSpPr>
          <p:nvPr/>
        </p:nvCxnSpPr>
        <p:spPr>
          <a:xfrm flipV="1">
            <a:off x="3550287" y="4547990"/>
            <a:ext cx="465888" cy="73050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369DBAAC-306C-0D7E-0CB8-45B1CD487175}"/>
              </a:ext>
            </a:extLst>
          </p:cNvPr>
          <p:cNvCxnSpPr>
            <a:cxnSpLocks/>
          </p:cNvCxnSpPr>
          <p:nvPr/>
        </p:nvCxnSpPr>
        <p:spPr>
          <a:xfrm>
            <a:off x="6680887" y="5120312"/>
            <a:ext cx="465887" cy="56758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D0082B-57E2-F8C0-AF29-2CF4D2EAB9A3}"/>
              </a:ext>
            </a:extLst>
          </p:cNvPr>
          <p:cNvSpPr txBox="1">
            <a:spLocks/>
          </p:cNvSpPr>
          <p:nvPr/>
        </p:nvSpPr>
        <p:spPr>
          <a:xfrm>
            <a:off x="775252" y="522639"/>
            <a:ext cx="10940498" cy="4652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2400" b="1">
                <a:solidFill>
                  <a:schemeClr val="tx1"/>
                </a:solidFill>
              </a:rPr>
              <a:t>Warmtelekken in </a:t>
            </a:r>
            <a:r>
              <a:rPr lang="nl-NL" sz="2400" b="1">
                <a:solidFill>
                  <a:srgbClr val="37B34A"/>
                </a:solidFill>
              </a:rPr>
              <a:t>het dak</a:t>
            </a:r>
          </a:p>
        </p:txBody>
      </p:sp>
      <p:sp>
        <p:nvSpPr>
          <p:cNvPr id="5" name="Tekstvak 21">
            <a:extLst>
              <a:ext uri="{FF2B5EF4-FFF2-40B4-BE49-F238E27FC236}">
                <a16:creationId xmlns:a16="http://schemas.microsoft.com/office/drawing/2014/main" id="{D89B0475-A44F-82E6-EAB3-5A60C92F5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484" y="4412402"/>
            <a:ext cx="18959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2000" dirty="0">
                <a:latin typeface="+mn-lt"/>
                <a:ea typeface="+mn-ea"/>
              </a:rPr>
              <a:t>Aansluiting gevel/dak?</a:t>
            </a:r>
          </a:p>
        </p:txBody>
      </p:sp>
      <p:pic>
        <p:nvPicPr>
          <p:cNvPr id="6" name="Afbeelding 2">
            <a:extLst>
              <a:ext uri="{FF2B5EF4-FFF2-40B4-BE49-F238E27FC236}">
                <a16:creationId xmlns:a16="http://schemas.microsoft.com/office/drawing/2014/main" id="{BD867547-ABC2-4452-EBF8-330F03B12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243" y="4003590"/>
            <a:ext cx="3240000" cy="242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85052C68-18C7-5A86-1CAB-AD0E648EF70F}"/>
              </a:ext>
            </a:extLst>
          </p:cNvPr>
          <p:cNvCxnSpPr>
            <a:cxnSpLocks/>
          </p:cNvCxnSpPr>
          <p:nvPr/>
        </p:nvCxnSpPr>
        <p:spPr>
          <a:xfrm>
            <a:off x="3438436" y="4760040"/>
            <a:ext cx="585787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CA5D31DC-B768-6C27-0498-37F3984299DB}"/>
              </a:ext>
            </a:extLst>
          </p:cNvPr>
          <p:cNvCxnSpPr>
            <a:cxnSpLocks/>
          </p:cNvCxnSpPr>
          <p:nvPr/>
        </p:nvCxnSpPr>
        <p:spPr>
          <a:xfrm>
            <a:off x="5930900" y="4281488"/>
            <a:ext cx="288925" cy="43180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Afbeelding 2">
            <a:extLst>
              <a:ext uri="{FF2B5EF4-FFF2-40B4-BE49-F238E27FC236}">
                <a16:creationId xmlns:a16="http://schemas.microsoft.com/office/drawing/2014/main" id="{250192DB-8AD0-C204-57C0-FEB53A6A0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63" y="1331119"/>
            <a:ext cx="3240000" cy="243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D3D05D5C-C23B-84E3-323B-66B6ACE79DD9}"/>
              </a:ext>
            </a:extLst>
          </p:cNvPr>
          <p:cNvCxnSpPr>
            <a:cxnSpLocks/>
          </p:cNvCxnSpPr>
          <p:nvPr/>
        </p:nvCxnSpPr>
        <p:spPr>
          <a:xfrm>
            <a:off x="1469187" y="1353861"/>
            <a:ext cx="288925" cy="43180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6A929301-E18A-D883-8A40-DED46321CE46}"/>
              </a:ext>
            </a:extLst>
          </p:cNvPr>
          <p:cNvCxnSpPr>
            <a:cxnSpLocks/>
          </p:cNvCxnSpPr>
          <p:nvPr/>
        </p:nvCxnSpPr>
        <p:spPr>
          <a:xfrm>
            <a:off x="2843124" y="1321827"/>
            <a:ext cx="288925" cy="43180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kstvak 21">
            <a:extLst>
              <a:ext uri="{FF2B5EF4-FFF2-40B4-BE49-F238E27FC236}">
                <a16:creationId xmlns:a16="http://schemas.microsoft.com/office/drawing/2014/main" id="{2C40A55E-0AE8-1CE7-333E-58AF4A729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5711" y="2023964"/>
            <a:ext cx="32399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2000">
                <a:latin typeface="+mn-lt"/>
                <a:ea typeface="+mn-ea"/>
              </a:rPr>
              <a:t>Verschil in dakisolatie?</a:t>
            </a:r>
          </a:p>
          <a:p>
            <a:r>
              <a:rPr lang="nl-NL" altLang="nl-NL" sz="2000">
                <a:latin typeface="+mn-lt"/>
                <a:ea typeface="+mn-ea"/>
              </a:rPr>
              <a:t>Of wel/niet verwarmd?</a:t>
            </a:r>
          </a:p>
        </p:txBody>
      </p:sp>
      <p:pic>
        <p:nvPicPr>
          <p:cNvPr id="16" name="Afbeelding 4">
            <a:extLst>
              <a:ext uri="{FF2B5EF4-FFF2-40B4-BE49-F238E27FC236}">
                <a16:creationId xmlns:a16="http://schemas.microsoft.com/office/drawing/2014/main" id="{EA6934E7-50D6-2681-B014-B551DBDA6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880" y="1319215"/>
            <a:ext cx="3240000" cy="243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4BACBABC-06C4-1593-5585-4242663A08D8}"/>
              </a:ext>
            </a:extLst>
          </p:cNvPr>
          <p:cNvCxnSpPr>
            <a:cxnSpLocks/>
          </p:cNvCxnSpPr>
          <p:nvPr/>
        </p:nvCxnSpPr>
        <p:spPr>
          <a:xfrm>
            <a:off x="5269742" y="1537727"/>
            <a:ext cx="288925" cy="43180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BD476C07-F648-D4C7-E47A-CD5ABD507624}"/>
              </a:ext>
            </a:extLst>
          </p:cNvPr>
          <p:cNvCxnSpPr>
            <a:cxnSpLocks/>
          </p:cNvCxnSpPr>
          <p:nvPr/>
        </p:nvCxnSpPr>
        <p:spPr>
          <a:xfrm>
            <a:off x="5850709" y="1655763"/>
            <a:ext cx="288925" cy="43180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Afbeelding 18" descr="Afbeelding met tekst&#10;&#10;Automatisch gegenereerde beschrijving">
            <a:extLst>
              <a:ext uri="{FF2B5EF4-FFF2-40B4-BE49-F238E27FC236}">
                <a16:creationId xmlns:a16="http://schemas.microsoft.com/office/drawing/2014/main" id="{5F562D91-B05F-0A1B-D193-DCB74F0604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800" y="4003590"/>
            <a:ext cx="3240000" cy="2430000"/>
          </a:xfrm>
          <a:prstGeom prst="rect">
            <a:avLst/>
          </a:prstGeom>
        </p:spPr>
      </p:pic>
      <p:sp>
        <p:nvSpPr>
          <p:cNvPr id="20" name="Tekstvak 21">
            <a:extLst>
              <a:ext uri="{FF2B5EF4-FFF2-40B4-BE49-F238E27FC236}">
                <a16:creationId xmlns:a16="http://schemas.microsoft.com/office/drawing/2014/main" id="{7DE6E185-324E-275A-86F3-7022B9EA1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9033" y="4627433"/>
            <a:ext cx="163429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2000">
                <a:latin typeface="+mn-lt"/>
                <a:ea typeface="+mn-ea"/>
              </a:rPr>
              <a:t>Aansluiting verdiepings-vloer?</a:t>
            </a:r>
          </a:p>
        </p:txBody>
      </p:sp>
      <p:pic>
        <p:nvPicPr>
          <p:cNvPr id="21" name="Picture 2" descr="Copyright | Gemeente Doesburg">
            <a:extLst>
              <a:ext uri="{FF2B5EF4-FFF2-40B4-BE49-F238E27FC236}">
                <a16:creationId xmlns:a16="http://schemas.microsoft.com/office/drawing/2014/main" id="{CA000FCA-249E-2C17-2EBF-76FE7667A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45" y="5797178"/>
            <a:ext cx="1614684" cy="63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910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6E02A97-E5D2-6FF7-389B-FD0AD0EC83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66FF55C9-68AE-2D01-396C-EF75093C38C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1850" y="512475"/>
            <a:ext cx="7505700" cy="566737"/>
          </a:xfrm>
        </p:spPr>
        <p:txBody>
          <a:bodyPr>
            <a:noAutofit/>
          </a:bodyPr>
          <a:lstStyle/>
          <a:p>
            <a:r>
              <a:rPr lang="nl-NL"/>
              <a:t>Warmtelekken in </a:t>
            </a:r>
            <a:r>
              <a:rPr lang="nl-NL">
                <a:solidFill>
                  <a:srgbClr val="37B34A"/>
                </a:solidFill>
              </a:rPr>
              <a:t>het dak</a:t>
            </a:r>
          </a:p>
        </p:txBody>
      </p:sp>
      <p:pic>
        <p:nvPicPr>
          <p:cNvPr id="5" name="Afbeelding 2">
            <a:extLst>
              <a:ext uri="{FF2B5EF4-FFF2-40B4-BE49-F238E27FC236}">
                <a16:creationId xmlns:a16="http://schemas.microsoft.com/office/drawing/2014/main" id="{C74854F9-ACCB-A189-868D-560720F52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1274784"/>
            <a:ext cx="3240000" cy="243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4">
            <a:extLst>
              <a:ext uri="{FF2B5EF4-FFF2-40B4-BE49-F238E27FC236}">
                <a16:creationId xmlns:a16="http://schemas.microsoft.com/office/drawing/2014/main" id="{B5A6874F-0265-FAE1-A8C7-58734B807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000" y="1274784"/>
            <a:ext cx="3240000" cy="243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vak 15">
            <a:extLst>
              <a:ext uri="{FF2B5EF4-FFF2-40B4-BE49-F238E27FC236}">
                <a16:creationId xmlns:a16="http://schemas.microsoft.com/office/drawing/2014/main" id="{093EA2FE-D743-5065-5D4A-E8BE3CC78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9631" y="1256477"/>
            <a:ext cx="241767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2000">
                <a:latin typeface="+mn-lt"/>
                <a:ea typeface="+mn-ea"/>
              </a:rPr>
              <a:t>Bij de woning-scheidende muur</a:t>
            </a:r>
          </a:p>
          <a:p>
            <a:r>
              <a:rPr lang="nl-NL" altLang="nl-NL" sz="2000">
                <a:latin typeface="+mn-lt"/>
                <a:ea typeface="+mn-ea"/>
              </a:rPr>
              <a:t>en</a:t>
            </a:r>
          </a:p>
          <a:p>
            <a:r>
              <a:rPr lang="nl-NL" altLang="nl-NL" sz="2000">
                <a:latin typeface="+mn-lt"/>
                <a:ea typeface="+mn-ea"/>
              </a:rPr>
              <a:t>rond de </a:t>
            </a:r>
            <a:r>
              <a:rPr lang="nl-NL" altLang="nl-NL" sz="2000" err="1">
                <a:latin typeface="+mn-lt"/>
                <a:ea typeface="+mn-ea"/>
              </a:rPr>
              <a:t>schoor-steen</a:t>
            </a:r>
            <a:endParaRPr lang="nl-NL" altLang="nl-NL" sz="2000">
              <a:latin typeface="+mn-lt"/>
              <a:ea typeface="+mn-ea"/>
            </a:endParaRPr>
          </a:p>
        </p:txBody>
      </p:sp>
      <p:pic>
        <p:nvPicPr>
          <p:cNvPr id="9" name="Afbeelding 9">
            <a:extLst>
              <a:ext uri="{FF2B5EF4-FFF2-40B4-BE49-F238E27FC236}">
                <a16:creationId xmlns:a16="http://schemas.microsoft.com/office/drawing/2014/main" id="{35350F3A-2DFF-3C8B-7A08-2E17868E4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392" y="4008189"/>
            <a:ext cx="3240000" cy="243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7">
            <a:extLst>
              <a:ext uri="{FF2B5EF4-FFF2-40B4-BE49-F238E27FC236}">
                <a16:creationId xmlns:a16="http://schemas.microsoft.com/office/drawing/2014/main" id="{212D3FFD-6E35-9CB6-3989-7410A1B6D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704" y="4003517"/>
            <a:ext cx="3240000" cy="242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kstvak 21">
            <a:extLst>
              <a:ext uri="{FF2B5EF4-FFF2-40B4-BE49-F238E27FC236}">
                <a16:creationId xmlns:a16="http://schemas.microsoft.com/office/drawing/2014/main" id="{FEA26603-F55A-C033-74CF-C9FC4E116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69" y="4305885"/>
            <a:ext cx="25509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2000">
                <a:latin typeface="+mn-lt"/>
                <a:ea typeface="+mn-ea"/>
              </a:rPr>
              <a:t>rond </a:t>
            </a:r>
            <a:r>
              <a:rPr lang="nl-NL" altLang="nl-NL" sz="2000" err="1">
                <a:latin typeface="+mn-lt"/>
                <a:ea typeface="+mn-ea"/>
              </a:rPr>
              <a:t>dakdoorvoeren</a:t>
            </a:r>
            <a:endParaRPr lang="nl-NL" altLang="nl-NL" sz="2000">
              <a:latin typeface="+mn-lt"/>
              <a:ea typeface="+mn-ea"/>
            </a:endParaRPr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AD1639C1-264B-A3AF-E999-0C114E58A8E3}"/>
              </a:ext>
            </a:extLst>
          </p:cNvPr>
          <p:cNvCxnSpPr>
            <a:cxnSpLocks/>
          </p:cNvCxnSpPr>
          <p:nvPr/>
        </p:nvCxnSpPr>
        <p:spPr>
          <a:xfrm>
            <a:off x="2699681" y="1305764"/>
            <a:ext cx="464666" cy="40292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0BE5F5AD-19B6-6BBA-A417-6E2D2E0B4A2C}"/>
              </a:ext>
            </a:extLst>
          </p:cNvPr>
          <p:cNvCxnSpPr>
            <a:cxnSpLocks/>
          </p:cNvCxnSpPr>
          <p:nvPr/>
        </p:nvCxnSpPr>
        <p:spPr>
          <a:xfrm flipH="1">
            <a:off x="6443064" y="1448040"/>
            <a:ext cx="358817" cy="55834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A1ECCF6C-890E-A459-C4C3-D02A24161354}"/>
              </a:ext>
            </a:extLst>
          </p:cNvPr>
          <p:cNvCxnSpPr>
            <a:cxnSpLocks/>
          </p:cNvCxnSpPr>
          <p:nvPr/>
        </p:nvCxnSpPr>
        <p:spPr>
          <a:xfrm flipH="1">
            <a:off x="5362518" y="4141879"/>
            <a:ext cx="337513" cy="35718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450340D4-94E3-C87B-9EC1-82A0D7D1513A}"/>
              </a:ext>
            </a:extLst>
          </p:cNvPr>
          <p:cNvCxnSpPr>
            <a:cxnSpLocks/>
          </p:cNvCxnSpPr>
          <p:nvPr/>
        </p:nvCxnSpPr>
        <p:spPr>
          <a:xfrm>
            <a:off x="6955654" y="4108995"/>
            <a:ext cx="449263" cy="15557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558891D6-07B0-CFF8-33D8-578B9467BB58}"/>
              </a:ext>
            </a:extLst>
          </p:cNvPr>
          <p:cNvCxnSpPr>
            <a:cxnSpLocks/>
          </p:cNvCxnSpPr>
          <p:nvPr/>
        </p:nvCxnSpPr>
        <p:spPr>
          <a:xfrm flipH="1">
            <a:off x="8889563" y="4000402"/>
            <a:ext cx="431800" cy="25400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Copyright | Gemeente Doesburg">
            <a:extLst>
              <a:ext uri="{FF2B5EF4-FFF2-40B4-BE49-F238E27FC236}">
                <a16:creationId xmlns:a16="http://schemas.microsoft.com/office/drawing/2014/main" id="{FA082DD4-B41D-DB25-1088-258714703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90" y="5794615"/>
            <a:ext cx="1614684" cy="63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41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DFE95C34-1B31-A9B0-8509-D29DE151F1D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1850" y="780329"/>
            <a:ext cx="7505700" cy="566737"/>
          </a:xfrm>
        </p:spPr>
        <p:txBody>
          <a:bodyPr>
            <a:noAutofit/>
          </a:bodyPr>
          <a:lstStyle/>
          <a:p>
            <a:r>
              <a:rPr lang="nl-NL"/>
              <a:t>Warmtelekken bij </a:t>
            </a:r>
            <a:r>
              <a:rPr lang="nl-NL">
                <a:solidFill>
                  <a:srgbClr val="37B34A"/>
                </a:solidFill>
              </a:rPr>
              <a:t>de vloer</a:t>
            </a:r>
          </a:p>
        </p:txBody>
      </p:sp>
      <p:pic>
        <p:nvPicPr>
          <p:cNvPr id="5" name="Afbeelding 9">
            <a:extLst>
              <a:ext uri="{FF2B5EF4-FFF2-40B4-BE49-F238E27FC236}">
                <a16:creationId xmlns:a16="http://schemas.microsoft.com/office/drawing/2014/main" id="{D3A90564-90A1-0062-6134-4DCDCB50E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1609850"/>
            <a:ext cx="360045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5D0EF7AB-1046-7161-1AAC-17A9684A57C0}"/>
              </a:ext>
            </a:extLst>
          </p:cNvPr>
          <p:cNvCxnSpPr>
            <a:cxnSpLocks/>
          </p:cNvCxnSpPr>
          <p:nvPr/>
        </p:nvCxnSpPr>
        <p:spPr>
          <a:xfrm flipV="1">
            <a:off x="1747115" y="3235883"/>
            <a:ext cx="69850" cy="66198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Afbeelding 7">
            <a:extLst>
              <a:ext uri="{FF2B5EF4-FFF2-40B4-BE49-F238E27FC236}">
                <a16:creationId xmlns:a16="http://schemas.microsoft.com/office/drawing/2014/main" id="{09B9909A-14F7-8F52-71D6-A0204665B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302" y="1609850"/>
            <a:ext cx="360045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vak 15">
            <a:extLst>
              <a:ext uri="{FF2B5EF4-FFF2-40B4-BE49-F238E27FC236}">
                <a16:creationId xmlns:a16="http://schemas.microsoft.com/office/drawing/2014/main" id="{EF1EB0FC-47D2-3315-3D4E-916201046B1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831850" y="4506480"/>
            <a:ext cx="9210675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2000" dirty="0">
                <a:latin typeface="+mn-lt"/>
                <a:ea typeface="+mn-ea"/>
              </a:rPr>
              <a:t>Hebt u vloerverwarming? </a:t>
            </a:r>
          </a:p>
          <a:p>
            <a:r>
              <a:rPr lang="nl-NL" altLang="nl-NL" sz="2000" dirty="0">
                <a:latin typeface="+mn-lt"/>
                <a:ea typeface="+mn-ea"/>
              </a:rPr>
              <a:t>Zorg dan voor een extra goed geïsoleerde vloer (</a:t>
            </a:r>
            <a:r>
              <a:rPr lang="nl-NL" altLang="nl-NL" sz="2000" dirty="0" err="1">
                <a:latin typeface="+mn-lt"/>
                <a:ea typeface="+mn-ea"/>
              </a:rPr>
              <a:t>Rd</a:t>
            </a:r>
            <a:r>
              <a:rPr lang="nl-NL" altLang="nl-NL" sz="2000" dirty="0">
                <a:latin typeface="+mn-lt"/>
                <a:ea typeface="+mn-ea"/>
              </a:rPr>
              <a:t> = 5)</a:t>
            </a:r>
          </a:p>
          <a:p>
            <a:endParaRPr lang="nl-NL" altLang="nl-NL" sz="2000" dirty="0">
              <a:latin typeface="+mn-lt"/>
              <a:ea typeface="+mn-ea"/>
            </a:endParaRPr>
          </a:p>
          <a:p>
            <a:r>
              <a:rPr lang="nl-NL" altLang="nl-NL" sz="2000" dirty="0">
                <a:latin typeface="+mn-lt"/>
                <a:ea typeface="+mn-ea"/>
              </a:rPr>
              <a:t>Stenen muren staan vaak direct in contact met vloer</a:t>
            </a:r>
          </a:p>
          <a:p>
            <a:r>
              <a:rPr lang="nl-NL" altLang="nl-NL" sz="2000" dirty="0">
                <a:latin typeface="+mn-lt"/>
                <a:ea typeface="+mn-ea"/>
              </a:rPr>
              <a:t>= koudebrug = warmteverlies</a:t>
            </a:r>
          </a:p>
        </p:txBody>
      </p:sp>
      <p:pic>
        <p:nvPicPr>
          <p:cNvPr id="2" name="Picture 2" descr="Copyright | Gemeente Doesburg">
            <a:extLst>
              <a:ext uri="{FF2B5EF4-FFF2-40B4-BE49-F238E27FC236}">
                <a16:creationId xmlns:a16="http://schemas.microsoft.com/office/drawing/2014/main" id="{BFAB72AD-BB2F-55DD-A553-60930AE30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048" y="4744028"/>
            <a:ext cx="1614684" cy="63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895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52A55-4816-8AC5-419D-EB3BCA88F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266473FB-2D38-1AD4-116D-146985F0F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49" y="4281156"/>
            <a:ext cx="2694666" cy="542591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50E41A3-D929-1CC3-4E5D-EE24C53833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FD778E90-B4AD-0B69-7841-D83B92236E7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1850" y="540183"/>
            <a:ext cx="7505700" cy="566737"/>
          </a:xfrm>
        </p:spPr>
        <p:txBody>
          <a:bodyPr>
            <a:noAutofit/>
          </a:bodyPr>
          <a:lstStyle/>
          <a:p>
            <a:r>
              <a:rPr lang="nl-NL"/>
              <a:t>Warmtelekken in </a:t>
            </a:r>
            <a:r>
              <a:rPr lang="nl-NL">
                <a:solidFill>
                  <a:srgbClr val="37B34A"/>
                </a:solidFill>
              </a:rPr>
              <a:t>de gevel</a:t>
            </a:r>
          </a:p>
        </p:txBody>
      </p:sp>
      <p:pic>
        <p:nvPicPr>
          <p:cNvPr id="6" name="Afbeelding 2">
            <a:extLst>
              <a:ext uri="{FF2B5EF4-FFF2-40B4-BE49-F238E27FC236}">
                <a16:creationId xmlns:a16="http://schemas.microsoft.com/office/drawing/2014/main" id="{3CB922E0-10FD-8AE4-A891-F0A4E9F76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1" y="1313788"/>
            <a:ext cx="2792412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4">
            <a:extLst>
              <a:ext uri="{FF2B5EF4-FFF2-40B4-BE49-F238E27FC236}">
                <a16:creationId xmlns:a16="http://schemas.microsoft.com/office/drawing/2014/main" id="{3726A073-F064-A9F0-8074-1DEE8EFFB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159" y="1350963"/>
            <a:ext cx="277177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2">
            <a:extLst>
              <a:ext uri="{FF2B5EF4-FFF2-40B4-BE49-F238E27FC236}">
                <a16:creationId xmlns:a16="http://schemas.microsoft.com/office/drawing/2014/main" id="{07E63A7C-13C3-4BD1-BCC4-9344A8C83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158" y="3674631"/>
            <a:ext cx="277177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5">
            <a:extLst>
              <a:ext uri="{FF2B5EF4-FFF2-40B4-BE49-F238E27FC236}">
                <a16:creationId xmlns:a16="http://schemas.microsoft.com/office/drawing/2014/main" id="{19CDD6B8-2AC5-9F50-CDE1-D8DE33722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662" y="3674631"/>
            <a:ext cx="2771775" cy="207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kstvak 13">
            <a:extLst>
              <a:ext uri="{FF2B5EF4-FFF2-40B4-BE49-F238E27FC236}">
                <a16:creationId xmlns:a16="http://schemas.microsoft.com/office/drawing/2014/main" id="{9C8A1206-7D86-95F4-B204-23E979B40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725" y="1908751"/>
            <a:ext cx="45334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2000">
                <a:latin typeface="+mn-lt"/>
                <a:ea typeface="+mn-ea"/>
              </a:rPr>
              <a:t>Verschil wel/niet geïsoleerd?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B7579812-9733-07A3-CD23-306747DCF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0733" y="4115861"/>
            <a:ext cx="15287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2000">
                <a:latin typeface="+mn-lt"/>
                <a:ea typeface="+mn-ea"/>
              </a:rPr>
              <a:t>slecht voegwerk?</a:t>
            </a:r>
          </a:p>
        </p:txBody>
      </p: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CDA5C4A5-DE6C-18A0-5373-8155831B8009}"/>
              </a:ext>
            </a:extLst>
          </p:cNvPr>
          <p:cNvCxnSpPr>
            <a:cxnSpLocks/>
          </p:cNvCxnSpPr>
          <p:nvPr/>
        </p:nvCxnSpPr>
        <p:spPr>
          <a:xfrm flipV="1">
            <a:off x="1004598" y="2178050"/>
            <a:ext cx="323850" cy="42545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FF72246E-0A41-744E-5A13-7727198B2971}"/>
              </a:ext>
            </a:extLst>
          </p:cNvPr>
          <p:cNvCxnSpPr>
            <a:cxnSpLocks/>
          </p:cNvCxnSpPr>
          <p:nvPr/>
        </p:nvCxnSpPr>
        <p:spPr>
          <a:xfrm flipV="1">
            <a:off x="1627187" y="2306938"/>
            <a:ext cx="261938" cy="42068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7D2AE058-211E-4CB2-5DA8-9C80D0C9151C}"/>
              </a:ext>
            </a:extLst>
          </p:cNvPr>
          <p:cNvCxnSpPr>
            <a:cxnSpLocks/>
          </p:cNvCxnSpPr>
          <p:nvPr/>
        </p:nvCxnSpPr>
        <p:spPr>
          <a:xfrm flipH="1">
            <a:off x="5505594" y="1773441"/>
            <a:ext cx="215900" cy="42227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C93BDD0A-ED90-FE9E-A064-9C83C348B1FB}"/>
              </a:ext>
            </a:extLst>
          </p:cNvPr>
          <p:cNvCxnSpPr>
            <a:cxnSpLocks/>
          </p:cNvCxnSpPr>
          <p:nvPr/>
        </p:nvCxnSpPr>
        <p:spPr>
          <a:xfrm flipH="1">
            <a:off x="6254608" y="1822768"/>
            <a:ext cx="215900" cy="42068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46F45A0C-6311-3338-4A98-B17C42EAAF39}"/>
              </a:ext>
            </a:extLst>
          </p:cNvPr>
          <p:cNvCxnSpPr>
            <a:cxnSpLocks/>
          </p:cNvCxnSpPr>
          <p:nvPr/>
        </p:nvCxnSpPr>
        <p:spPr>
          <a:xfrm flipH="1">
            <a:off x="5299252" y="3899218"/>
            <a:ext cx="346075" cy="37782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Copyright | Gemeente Doesburg">
            <a:extLst>
              <a:ext uri="{FF2B5EF4-FFF2-40B4-BE49-F238E27FC236}">
                <a16:creationId xmlns:a16="http://schemas.microsoft.com/office/drawing/2014/main" id="{BC330970-53B3-AB80-68A0-CD1E50B4A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90" y="5794615"/>
            <a:ext cx="1614684" cy="63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524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E2F0E-49E4-535E-C7EF-683D80664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4114CA0D-369C-FD8F-6AB2-FD2073DD4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868" y="4032539"/>
            <a:ext cx="3304318" cy="84741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458A45A-5302-1F2A-329D-DA7F0BB70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712" y="4039131"/>
            <a:ext cx="3328704" cy="542591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1516871-6DFE-17C3-1EE6-EC7BF1C027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6E82B9FB-A4E6-4182-C518-CEF6CBF4018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1850" y="623311"/>
            <a:ext cx="7505700" cy="566737"/>
          </a:xfrm>
        </p:spPr>
        <p:txBody>
          <a:bodyPr>
            <a:noAutofit/>
          </a:bodyPr>
          <a:lstStyle/>
          <a:p>
            <a:r>
              <a:rPr lang="nl-NL"/>
              <a:t>Warmtelekken in </a:t>
            </a:r>
            <a:r>
              <a:rPr lang="nl-NL">
                <a:solidFill>
                  <a:srgbClr val="37B34A"/>
                </a:solidFill>
              </a:rPr>
              <a:t>de gevel</a:t>
            </a:r>
          </a:p>
        </p:txBody>
      </p:sp>
      <p:pic>
        <p:nvPicPr>
          <p:cNvPr id="5" name="Afbeelding 4" descr="Afbeelding met tekst, elektronica, computer&#10;&#10;Automatisch gegenereerde beschrijving">
            <a:extLst>
              <a:ext uri="{FF2B5EF4-FFF2-40B4-BE49-F238E27FC236}">
                <a16:creationId xmlns:a16="http://schemas.microsoft.com/office/drawing/2014/main" id="{6806F0DF-322C-8315-82C1-44785B109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868" y="1462513"/>
            <a:ext cx="3240000" cy="2430000"/>
          </a:xfrm>
          <a:prstGeom prst="rect">
            <a:avLst/>
          </a:prstGeom>
        </p:spPr>
      </p:pic>
      <p:pic>
        <p:nvPicPr>
          <p:cNvPr id="6" name="Afbeelding 24">
            <a:extLst>
              <a:ext uri="{FF2B5EF4-FFF2-40B4-BE49-F238E27FC236}">
                <a16:creationId xmlns:a16="http://schemas.microsoft.com/office/drawing/2014/main" id="{B5B16D71-D0E1-1E74-4A10-AB839AA0D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699" y="1388622"/>
            <a:ext cx="3240000" cy="243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opyright | Gemeente Doesburg">
            <a:extLst>
              <a:ext uri="{FF2B5EF4-FFF2-40B4-BE49-F238E27FC236}">
                <a16:creationId xmlns:a16="http://schemas.microsoft.com/office/drawing/2014/main" id="{0971FCA3-B5EA-28A3-791B-A3688E3DD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90" y="5794615"/>
            <a:ext cx="1614684" cy="63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012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216D2-CE57-0DC4-DE6F-B39924BE8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A9543275-2798-E0D7-D2EC-C2528CC4F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692" y="4141586"/>
            <a:ext cx="3487214" cy="1761897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9770BB3-C4EC-FE56-7F19-B9C17E4548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62031390-362B-FA8C-54A5-C5EF6450355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1850" y="707230"/>
            <a:ext cx="7505700" cy="566737"/>
          </a:xfrm>
        </p:spPr>
        <p:txBody>
          <a:bodyPr>
            <a:noAutofit/>
          </a:bodyPr>
          <a:lstStyle/>
          <a:p>
            <a:r>
              <a:rPr lang="nl-NL"/>
              <a:t>Warmtelekken in </a:t>
            </a:r>
            <a:r>
              <a:rPr lang="nl-NL">
                <a:solidFill>
                  <a:srgbClr val="37B34A"/>
                </a:solidFill>
              </a:rPr>
              <a:t>het glas/de roosters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A4987A7-3620-C1D3-459D-EADD4F177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850" y="1543993"/>
            <a:ext cx="3122124" cy="2341593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03AE951-2E3D-8EF0-7BE4-A32086904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582" y="1543992"/>
            <a:ext cx="3122124" cy="234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4985EB1-9167-BF61-FE02-6BA9B4AD1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1582" y="1548856"/>
            <a:ext cx="3122124" cy="2341593"/>
          </a:xfrm>
          <a:prstGeom prst="rect">
            <a:avLst/>
          </a:prstGeom>
        </p:spPr>
      </p:pic>
      <p:pic>
        <p:nvPicPr>
          <p:cNvPr id="5" name="Picture 2" descr="Copyright | Gemeente Doesburg">
            <a:extLst>
              <a:ext uri="{FF2B5EF4-FFF2-40B4-BE49-F238E27FC236}">
                <a16:creationId xmlns:a16="http://schemas.microsoft.com/office/drawing/2014/main" id="{48FCF88B-D155-4B08-7C64-324B54CC2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96" y="5745976"/>
            <a:ext cx="1614684" cy="63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228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55436-0845-367C-D1A6-02583999D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74279488-E53D-24F1-DA42-24D86F5E5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705" y="3658935"/>
            <a:ext cx="2773920" cy="542591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C8543431-A54B-2A8C-A32B-A015C210B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803" y="3433274"/>
            <a:ext cx="2780017" cy="841321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47698BE6-D327-281B-6120-9772FA4E54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6857" y="3568380"/>
            <a:ext cx="2456901" cy="841321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1024B95D-3EF4-F643-3F26-3D9032942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1544" y="4829241"/>
            <a:ext cx="2310584" cy="847417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092B36A-8C1D-1DCE-9425-0DA9671CB6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87A7E2E7-E6D8-7060-D7B8-D3356C38111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1850" y="707230"/>
            <a:ext cx="7505700" cy="566737"/>
          </a:xfrm>
        </p:spPr>
        <p:txBody>
          <a:bodyPr>
            <a:noAutofit/>
          </a:bodyPr>
          <a:lstStyle/>
          <a:p>
            <a:r>
              <a:rPr lang="nl-NL"/>
              <a:t>Warmtelekken in </a:t>
            </a:r>
            <a:r>
              <a:rPr lang="nl-NL">
                <a:solidFill>
                  <a:srgbClr val="37B34A"/>
                </a:solidFill>
              </a:rPr>
              <a:t>het glas/de roosters</a:t>
            </a:r>
          </a:p>
        </p:txBody>
      </p:sp>
      <p:pic>
        <p:nvPicPr>
          <p:cNvPr id="5" name="Afbeelding 2">
            <a:extLst>
              <a:ext uri="{FF2B5EF4-FFF2-40B4-BE49-F238E27FC236}">
                <a16:creationId xmlns:a16="http://schemas.microsoft.com/office/drawing/2014/main" id="{CCCAD090-2D83-2994-BBDC-902DE0E63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1443485"/>
            <a:ext cx="277177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4">
            <a:extLst>
              <a:ext uri="{FF2B5EF4-FFF2-40B4-BE49-F238E27FC236}">
                <a16:creationId xmlns:a16="http://schemas.microsoft.com/office/drawing/2014/main" id="{02FE8817-8EA3-192E-E162-B5754EEB4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030" y="1443485"/>
            <a:ext cx="2773362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7E1B7820-5B83-689E-DD17-46AE468D6C1A}"/>
              </a:ext>
            </a:extLst>
          </p:cNvPr>
          <p:cNvCxnSpPr>
            <a:cxnSpLocks/>
          </p:cNvCxnSpPr>
          <p:nvPr/>
        </p:nvCxnSpPr>
        <p:spPr>
          <a:xfrm flipH="1">
            <a:off x="5189061" y="2077086"/>
            <a:ext cx="495300" cy="46355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06FB41FB-3291-73EE-B072-678BEFA99D64}"/>
              </a:ext>
            </a:extLst>
          </p:cNvPr>
          <p:cNvCxnSpPr>
            <a:cxnSpLocks/>
          </p:cNvCxnSpPr>
          <p:nvPr/>
        </p:nvCxnSpPr>
        <p:spPr>
          <a:xfrm>
            <a:off x="1035881" y="1579310"/>
            <a:ext cx="493712" cy="29686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Afbeelding 11">
            <a:extLst>
              <a:ext uri="{FF2B5EF4-FFF2-40B4-BE49-F238E27FC236}">
                <a16:creationId xmlns:a16="http://schemas.microsoft.com/office/drawing/2014/main" id="{EC6AEC58-0078-056C-B9C7-3204ED4F5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416" y="1445072"/>
            <a:ext cx="2771775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EE97F2B3-DED9-AB6D-01CD-CA784151EB82}"/>
              </a:ext>
            </a:extLst>
          </p:cNvPr>
          <p:cNvCxnSpPr>
            <a:cxnSpLocks/>
          </p:cNvCxnSpPr>
          <p:nvPr/>
        </p:nvCxnSpPr>
        <p:spPr>
          <a:xfrm flipH="1" flipV="1">
            <a:off x="9253390" y="1842930"/>
            <a:ext cx="431800" cy="70008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Afbeelding 2">
            <a:extLst>
              <a:ext uri="{FF2B5EF4-FFF2-40B4-BE49-F238E27FC236}">
                <a16:creationId xmlns:a16="http://schemas.microsoft.com/office/drawing/2014/main" id="{53B4F7A1-E94F-D9AD-6130-7EBA80466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030" y="4253707"/>
            <a:ext cx="277177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DB8047F4-B069-0CE2-2230-0B0EF9117B94}"/>
              </a:ext>
            </a:extLst>
          </p:cNvPr>
          <p:cNvCxnSpPr>
            <a:cxnSpLocks/>
          </p:cNvCxnSpPr>
          <p:nvPr/>
        </p:nvCxnSpPr>
        <p:spPr>
          <a:xfrm>
            <a:off x="5435917" y="4472898"/>
            <a:ext cx="646112" cy="34925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Copyright | Gemeente Doesburg">
            <a:extLst>
              <a:ext uri="{FF2B5EF4-FFF2-40B4-BE49-F238E27FC236}">
                <a16:creationId xmlns:a16="http://schemas.microsoft.com/office/drawing/2014/main" id="{E8921A22-5E4D-FFBB-7B16-B089E7B90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5782391"/>
            <a:ext cx="1614684" cy="63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221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298F6-25EB-2A6F-B5FA-244E2F821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77E4681C-9750-E220-280B-1D40F407B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755" y="4133314"/>
            <a:ext cx="3639627" cy="841321"/>
          </a:xfrm>
          <a:prstGeom prst="rect">
            <a:avLst/>
          </a:prstGeom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155DB89C-A034-FA5A-C50D-8B8ED4B25B3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1850" y="707230"/>
            <a:ext cx="7505700" cy="566737"/>
          </a:xfrm>
        </p:spPr>
        <p:txBody>
          <a:bodyPr>
            <a:noAutofit/>
          </a:bodyPr>
          <a:lstStyle/>
          <a:p>
            <a:r>
              <a:rPr lang="nl-NL"/>
              <a:t>Warmtelekken in </a:t>
            </a:r>
            <a:r>
              <a:rPr lang="nl-NL">
                <a:solidFill>
                  <a:srgbClr val="37B34A"/>
                </a:solidFill>
              </a:rPr>
              <a:t>het glas/de roosters</a:t>
            </a:r>
          </a:p>
        </p:txBody>
      </p:sp>
      <p:pic>
        <p:nvPicPr>
          <p:cNvPr id="5" name="Afbeelding 7">
            <a:extLst>
              <a:ext uri="{FF2B5EF4-FFF2-40B4-BE49-F238E27FC236}">
                <a16:creationId xmlns:a16="http://schemas.microsoft.com/office/drawing/2014/main" id="{7A66983A-6DC6-CA61-6AE5-E9E71481F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537" y="1592871"/>
            <a:ext cx="277177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3">
            <a:extLst>
              <a:ext uri="{FF2B5EF4-FFF2-40B4-BE49-F238E27FC236}">
                <a16:creationId xmlns:a16="http://schemas.microsoft.com/office/drawing/2014/main" id="{A9905820-0556-61AF-3C10-AA21B5842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92870"/>
            <a:ext cx="277177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15A52F30-6DCB-1059-7EDD-B3E0E0D581BC}"/>
              </a:ext>
            </a:extLst>
          </p:cNvPr>
          <p:cNvCxnSpPr>
            <a:cxnSpLocks/>
          </p:cNvCxnSpPr>
          <p:nvPr/>
        </p:nvCxnSpPr>
        <p:spPr>
          <a:xfrm>
            <a:off x="1617404" y="1815332"/>
            <a:ext cx="646112" cy="34925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02F5B016-E954-8A02-B168-F3FC600BDCA0}"/>
              </a:ext>
            </a:extLst>
          </p:cNvPr>
          <p:cNvCxnSpPr>
            <a:cxnSpLocks/>
          </p:cNvCxnSpPr>
          <p:nvPr/>
        </p:nvCxnSpPr>
        <p:spPr>
          <a:xfrm>
            <a:off x="7481887" y="1592870"/>
            <a:ext cx="466725" cy="49371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Copyright | Gemeente Doesburg">
            <a:extLst>
              <a:ext uri="{FF2B5EF4-FFF2-40B4-BE49-F238E27FC236}">
                <a16:creationId xmlns:a16="http://schemas.microsoft.com/office/drawing/2014/main" id="{E12F92B5-EC5A-1EBB-6B54-C68F582B2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39" y="5736249"/>
            <a:ext cx="1614684" cy="63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122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F3308-CB5C-F80C-EE9D-FB2C7B991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F3760CE-03F9-3311-A0FC-82B2A8636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763" y="1781639"/>
            <a:ext cx="9211310" cy="3558540"/>
          </a:xfrm>
        </p:spPr>
        <p:txBody>
          <a:bodyPr/>
          <a:lstStyle/>
          <a:p>
            <a:endParaRPr lang="nl-NL"/>
          </a:p>
          <a:p>
            <a:endParaRPr lang="nl-NL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F85DEBD8-54F1-A457-66FA-83FAE5C4AA5E}"/>
              </a:ext>
            </a:extLst>
          </p:cNvPr>
          <p:cNvSpPr txBox="1">
            <a:spLocks/>
          </p:cNvSpPr>
          <p:nvPr/>
        </p:nvSpPr>
        <p:spPr>
          <a:xfrm>
            <a:off x="1213500" y="922526"/>
            <a:ext cx="10408245" cy="465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defPPr>
              <a:defRPr lang="nl-N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altLang="nl-NL" sz="4000" b="1">
                <a:solidFill>
                  <a:schemeClr val="tx1"/>
                </a:solidFill>
                <a:latin typeface="Fira Sans Heavy" panose="020B0A03050000020004" pitchFamily="34" charset="0"/>
                <a:ea typeface="Fira Sans Heavy" panose="020B0A03050000020004" pitchFamily="34" charset="0"/>
                <a:cs typeface="+mj-cs"/>
              </a:rPr>
              <a:t>Warmteverlies op een </a:t>
            </a:r>
            <a:r>
              <a:rPr lang="nl-NL" altLang="nl-NL" sz="4000" b="1">
                <a:solidFill>
                  <a:srgbClr val="37B34A"/>
                </a:solidFill>
              </a:rPr>
              <a:t>warmtefoto</a:t>
            </a:r>
            <a:endParaRPr lang="nl-NL" altLang="nl-NL" sz="4000" b="1">
              <a:latin typeface="Fira Sans Heavy" panose="020B0A03050000020004" pitchFamily="34" charset="0"/>
              <a:ea typeface="Fira Sans Heavy" panose="020B0A03050000020004" pitchFamily="34" charset="0"/>
              <a:cs typeface="+mj-cs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0BC4AE97-5F9C-6F50-0112-BF0FFEF32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7505" y="2161624"/>
            <a:ext cx="8861857" cy="330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4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itchFamily="4" charset="0"/>
                <a:ea typeface="ＭＳ Ｐゴシック" pitchFamily="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4" charset="0"/>
                <a:ea typeface="ＭＳ Ｐゴシック" pitchFamily="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4" charset="0"/>
                <a:ea typeface="ＭＳ Ｐゴシック" pitchFamily="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4" charset="0"/>
                <a:ea typeface="ＭＳ Ｐゴシック" pitchFamily="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4" charset="0"/>
                <a:ea typeface="ＭＳ Ｐゴシック" pitchFamily="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4" charset="0"/>
                <a:ea typeface="ＭＳ Ｐゴシック" pitchFamily="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4" charset="0"/>
                <a:ea typeface="ＭＳ Ｐゴシック" pitchFamily="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4" charset="0"/>
                <a:ea typeface="ＭＳ Ｐゴシック" pitchFamily="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nl-NL" altLang="nl-NL" sz="1800">
                <a:latin typeface="Fira Sans" panose="020B0503050000020004" pitchFamily="34" charset="0"/>
                <a:ea typeface="Fira Sans Heavy" panose="020B0A03050000020004" pitchFamily="34" charset="0"/>
              </a:rPr>
              <a:t>Lichte kleuren kunnen wijzen op: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altLang="nl-NL" sz="1800">
                <a:latin typeface="Fira Sans" panose="020B0503050000020004" pitchFamily="34" charset="0"/>
                <a:ea typeface="Fira Sans Heavy" panose="020B0A03050000020004" pitchFamily="34" charset="0"/>
              </a:rPr>
              <a:t>bouwkundige gebreken / koudebruggen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altLang="nl-NL" sz="1800">
                <a:latin typeface="Fira Sans" panose="020B0503050000020004" pitchFamily="34" charset="0"/>
                <a:ea typeface="Fira Sans Heavy" panose="020B0A03050000020004" pitchFamily="34" charset="0"/>
              </a:rPr>
              <a:t>geen of weinig isolatie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altLang="nl-NL" sz="1800">
                <a:latin typeface="Fira Sans" panose="020B0503050000020004" pitchFamily="34" charset="0"/>
                <a:ea typeface="Fira Sans Heavy" panose="020B0A03050000020004" pitchFamily="34" charset="0"/>
              </a:rPr>
              <a:t>niet vakkundig aangebrachte isolatie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altLang="nl-NL" sz="1800">
                <a:latin typeface="Fira Sans" panose="020B0503050000020004" pitchFamily="34" charset="0"/>
                <a:ea typeface="Fira Sans Heavy" panose="020B0A03050000020004" pitchFamily="34" charset="0"/>
              </a:rPr>
              <a:t>vocht in de constructie (door lekkage of slecht voegwerk)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altLang="nl-NL" sz="1800">
                <a:latin typeface="Fira Sans" panose="020B0503050000020004" pitchFamily="34" charset="0"/>
                <a:ea typeface="Fira Sans Heavy" panose="020B0A03050000020004" pitchFamily="34" charset="0"/>
              </a:rPr>
              <a:t>warmtelekken (kieren / naden / openingen)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altLang="nl-NL" sz="1800">
                <a:latin typeface="Fira Sans" panose="020B0503050000020004" pitchFamily="34" charset="0"/>
                <a:ea typeface="Fira Sans Heavy" panose="020B0A03050000020004" pitchFamily="34" charset="0"/>
              </a:rPr>
              <a:t>een warmtebron vlak achter de constructie</a:t>
            </a:r>
          </a:p>
          <a:p>
            <a:endParaRPr lang="nl-NL" altLang="nl-NL" sz="2000"/>
          </a:p>
        </p:txBody>
      </p:sp>
      <p:pic>
        <p:nvPicPr>
          <p:cNvPr id="4" name="Picture 2" descr="Copyright | Gemeente Doesburg">
            <a:extLst>
              <a:ext uri="{FF2B5EF4-FFF2-40B4-BE49-F238E27FC236}">
                <a16:creationId xmlns:a16="http://schemas.microsoft.com/office/drawing/2014/main" id="{CB38785D-11F6-BF29-A2C9-0D03F7EAD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505" y="5796049"/>
            <a:ext cx="1614684" cy="63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40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45955-5499-9D6C-207C-9C1C99D49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58D31-956D-57BA-0FD7-362C44CE9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763" y="1781639"/>
            <a:ext cx="9211310" cy="3558540"/>
          </a:xfrm>
        </p:spPr>
        <p:txBody>
          <a:bodyPr/>
          <a:lstStyle/>
          <a:p>
            <a:endParaRPr lang="nl-NL"/>
          </a:p>
          <a:p>
            <a:endParaRPr lang="nl-NL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06D73223-7C99-C80D-570F-E5EE3121BB49}"/>
              </a:ext>
            </a:extLst>
          </p:cNvPr>
          <p:cNvSpPr txBox="1">
            <a:spLocks/>
          </p:cNvSpPr>
          <p:nvPr/>
        </p:nvSpPr>
        <p:spPr>
          <a:xfrm>
            <a:off x="450850" y="522639"/>
            <a:ext cx="11264900" cy="4652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2800">
                <a:solidFill>
                  <a:schemeClr val="tx1"/>
                </a:solidFill>
                <a:latin typeface="Fira Sans Heavy" panose="020B0A03050000020004" pitchFamily="34" charset="0"/>
                <a:ea typeface="Fira Sans Heavy" panose="020B0A03050000020004" pitchFamily="34" charset="0"/>
              </a:rPr>
              <a:t>Voorbeeldfoto’s</a:t>
            </a:r>
            <a:r>
              <a:rPr lang="nl-NL" sz="2800"/>
              <a:t> </a:t>
            </a:r>
            <a:r>
              <a:rPr lang="nl-NL" sz="2800" b="1">
                <a:solidFill>
                  <a:srgbClr val="37B34A"/>
                </a:solidFill>
                <a:latin typeface="Fira Sans Black"/>
                <a:ea typeface="Fira Sans Heavy" panose="020B0A03050000020004" pitchFamily="34" charset="0"/>
              </a:rPr>
              <a:t>Doesburg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76D274B-E7BD-D0F7-7686-BAB91BA84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077" y="1274909"/>
            <a:ext cx="3048000" cy="2286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26B9309-B37A-3CA5-CB4F-9ACE76B74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391" y="1274909"/>
            <a:ext cx="3048000" cy="2286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76E6161-BB39-DAC1-76CA-600FC1C8E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4439" y="4003808"/>
            <a:ext cx="3048000" cy="2286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ABCE9FE-88E9-0A45-DDF7-D00AE1E51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8391" y="4003808"/>
            <a:ext cx="3048000" cy="2286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0245398-ED89-1115-EB8C-C2EE2C0700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763" y="1305867"/>
            <a:ext cx="3048000" cy="2286000"/>
          </a:xfrm>
          <a:prstGeom prst="rect">
            <a:avLst/>
          </a:prstGeom>
        </p:spPr>
      </p:pic>
      <p:pic>
        <p:nvPicPr>
          <p:cNvPr id="2" name="Picture 2" descr="Copyright | Gemeente Doesburg">
            <a:extLst>
              <a:ext uri="{FF2B5EF4-FFF2-40B4-BE49-F238E27FC236}">
                <a16:creationId xmlns:a16="http://schemas.microsoft.com/office/drawing/2014/main" id="{128A1545-5CA6-ACD7-FDED-0578CD9C4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1" y="5815951"/>
            <a:ext cx="1614684" cy="63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249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kleding, persoon, muur, person&#10;&#10;Automatisch gegenereerde beschrijving">
            <a:extLst>
              <a:ext uri="{FF2B5EF4-FFF2-40B4-BE49-F238E27FC236}">
                <a16:creationId xmlns:a16="http://schemas.microsoft.com/office/drawing/2014/main" id="{7E929C36-9538-0154-88C8-1C31932F0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BC6F4FA-A834-F776-EC30-8FDA68D2008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1850" y="807662"/>
            <a:ext cx="7505699" cy="623487"/>
          </a:xfrm>
        </p:spPr>
        <p:txBody>
          <a:bodyPr/>
          <a:lstStyle/>
          <a:p>
            <a:r>
              <a:rPr lang="nl-NL" sz="2800" dirty="0">
                <a:latin typeface="Fira Sans Black"/>
              </a:rPr>
              <a:t>Het </a:t>
            </a:r>
            <a:r>
              <a:rPr lang="nl-NL" sz="2800" dirty="0">
                <a:solidFill>
                  <a:srgbClr val="37B34A"/>
                </a:solidFill>
                <a:latin typeface="Fira Sans Black"/>
              </a:rPr>
              <a:t>programma</a:t>
            </a:r>
            <a:r>
              <a:rPr lang="nl-NL" sz="2800" dirty="0">
                <a:latin typeface="Fira Sans Black"/>
              </a:rPr>
              <a:t> van vanmiddag. </a:t>
            </a:r>
            <a:endParaRPr lang="nl-NL" sz="2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4F75EA-CE4C-0DFB-70ED-D0AC3A48C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1784412"/>
            <a:ext cx="10302875" cy="4540187"/>
          </a:xfrm>
        </p:spPr>
        <p:txBody>
          <a:bodyPr vert="horz" lIns="0" tIns="0" rIns="0" bIns="0" rtlCol="0" anchor="t">
            <a:normAutofit/>
          </a:bodyPr>
          <a:lstStyle/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l-NL" sz="2400" dirty="0"/>
              <a:t>Welkomstwoord gemeente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l-NL" sz="2400" dirty="0"/>
              <a:t>Wie zijn wij?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l-NL" sz="2400" dirty="0"/>
              <a:t>Bespreken warmtefoto’s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l-NL" sz="2400" dirty="0"/>
              <a:t>Isoleren en ventileren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l-NL" sz="2400" dirty="0"/>
              <a:t>Subsidies en leningen</a:t>
            </a:r>
            <a:endParaRPr lang="nl-NL" sz="2400" dirty="0">
              <a:solidFill>
                <a:schemeClr val="tx1">
                  <a:tint val="75000"/>
                </a:schemeClr>
              </a:solidFill>
            </a:endParaRP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l-NL" sz="2400" dirty="0"/>
              <a:t>Kom naar onze stand!</a:t>
            </a:r>
          </a:p>
        </p:txBody>
      </p:sp>
      <p:pic>
        <p:nvPicPr>
          <p:cNvPr id="4" name="Picture 2" descr="Copyright | Gemeente Doesburg">
            <a:extLst>
              <a:ext uri="{FF2B5EF4-FFF2-40B4-BE49-F238E27FC236}">
                <a16:creationId xmlns:a16="http://schemas.microsoft.com/office/drawing/2014/main" id="{0F4761B9-7E6A-A531-1239-FDF1BC7AA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49" y="5711629"/>
            <a:ext cx="1852985" cy="72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30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5A025-ECBD-7D4D-1AC4-A69A4E5B2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D167326-2181-C856-E9CA-D46C4B92C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763" y="1781639"/>
            <a:ext cx="9211310" cy="3558540"/>
          </a:xfrm>
        </p:spPr>
        <p:txBody>
          <a:bodyPr/>
          <a:lstStyle/>
          <a:p>
            <a:endParaRPr lang="nl-NL"/>
          </a:p>
          <a:p>
            <a:endParaRPr lang="nl-NL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4A2E91EA-9C2F-D0FB-61AA-34EA3D2AA44E}"/>
              </a:ext>
            </a:extLst>
          </p:cNvPr>
          <p:cNvSpPr txBox="1">
            <a:spLocks/>
          </p:cNvSpPr>
          <p:nvPr/>
        </p:nvSpPr>
        <p:spPr>
          <a:xfrm>
            <a:off x="450850" y="522639"/>
            <a:ext cx="11264900" cy="4652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2800">
                <a:solidFill>
                  <a:schemeClr val="tx1"/>
                </a:solidFill>
                <a:latin typeface="Fira Sans Heavy" panose="020B0A03050000020004" pitchFamily="34" charset="0"/>
                <a:ea typeface="Fira Sans Heavy" panose="020B0A03050000020004" pitchFamily="34" charset="0"/>
              </a:rPr>
              <a:t>Voorbeeldfoto’s</a:t>
            </a:r>
            <a:r>
              <a:rPr lang="nl-NL" sz="2800"/>
              <a:t> </a:t>
            </a:r>
            <a:r>
              <a:rPr lang="nl-NL" sz="2800" b="1">
                <a:solidFill>
                  <a:srgbClr val="37B34A"/>
                </a:solidFill>
                <a:latin typeface="Fira Sans Black"/>
                <a:ea typeface="Fira Sans Heavy" panose="020B0A03050000020004" pitchFamily="34" charset="0"/>
              </a:rPr>
              <a:t>Doesburg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52A2D3D-3980-7773-3A35-AA29B2E52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927" y="1206034"/>
            <a:ext cx="3048000" cy="2286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8C47B3F-F825-81FA-26F5-8FB43F302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669932" y="825034"/>
            <a:ext cx="3048000" cy="2286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0111A33-3095-D31C-0D48-7CC85C09B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927" y="3888315"/>
            <a:ext cx="3048000" cy="2286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AD7EAED-AB22-7D6D-395B-7CFDAE606D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8932" y="3888315"/>
            <a:ext cx="3048000" cy="2286000"/>
          </a:xfrm>
          <a:prstGeom prst="rect">
            <a:avLst/>
          </a:prstGeom>
        </p:spPr>
      </p:pic>
      <p:pic>
        <p:nvPicPr>
          <p:cNvPr id="4" name="Picture 2" descr="Copyright | Gemeente Doesburg">
            <a:extLst>
              <a:ext uri="{FF2B5EF4-FFF2-40B4-BE49-F238E27FC236}">
                <a16:creationId xmlns:a16="http://schemas.microsoft.com/office/drawing/2014/main" id="{62A79A01-F715-8C95-B956-6C362E31A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63" y="5522933"/>
            <a:ext cx="1614684" cy="63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659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FC1EA-2D3B-59E2-3DDD-518EB5DC4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6D8A57-4A3B-C49F-DA60-E4D213426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763" y="1781639"/>
            <a:ext cx="9211310" cy="3558540"/>
          </a:xfrm>
        </p:spPr>
        <p:txBody>
          <a:bodyPr/>
          <a:lstStyle/>
          <a:p>
            <a:endParaRPr lang="nl-NL"/>
          </a:p>
          <a:p>
            <a:endParaRPr lang="nl-NL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D4D7378B-6D64-68D9-E8BF-5247D0159AE3}"/>
              </a:ext>
            </a:extLst>
          </p:cNvPr>
          <p:cNvSpPr txBox="1">
            <a:spLocks/>
          </p:cNvSpPr>
          <p:nvPr/>
        </p:nvSpPr>
        <p:spPr>
          <a:xfrm>
            <a:off x="450850" y="522639"/>
            <a:ext cx="11264900" cy="4652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2800">
                <a:solidFill>
                  <a:schemeClr val="tx1"/>
                </a:solidFill>
                <a:latin typeface="Fira Sans Heavy" panose="020B0A03050000020004" pitchFamily="34" charset="0"/>
                <a:ea typeface="Fira Sans Heavy" panose="020B0A03050000020004" pitchFamily="34" charset="0"/>
              </a:rPr>
              <a:t>Voorbeeldfoto’s</a:t>
            </a:r>
            <a:r>
              <a:rPr lang="nl-NL" sz="2800"/>
              <a:t> </a:t>
            </a:r>
            <a:r>
              <a:rPr lang="nl-NL" sz="2800" b="1">
                <a:solidFill>
                  <a:srgbClr val="37B34A"/>
                </a:solidFill>
                <a:latin typeface="Fira Sans Black"/>
                <a:ea typeface="Fira Sans Heavy" panose="020B0A03050000020004" pitchFamily="34" charset="0"/>
              </a:rPr>
              <a:t>Doesburg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CE7A14E-E01C-4077-AA76-3BBF671D6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609" y="1274909"/>
            <a:ext cx="3048000" cy="2286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7A945D3-7FBF-01E5-FC9D-E3CAE6348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213" y="1274909"/>
            <a:ext cx="3048000" cy="2286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947D2D8-43FD-D020-2991-96C4576C0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7609" y="4067639"/>
            <a:ext cx="3048000" cy="2286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9AE88D1-7E1E-DDB5-BC18-68A5ADA5B9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213" y="4067639"/>
            <a:ext cx="3048000" cy="2286000"/>
          </a:xfrm>
          <a:prstGeom prst="rect">
            <a:avLst/>
          </a:prstGeom>
        </p:spPr>
      </p:pic>
      <p:pic>
        <p:nvPicPr>
          <p:cNvPr id="4" name="Picture 2" descr="Copyright | Gemeente Doesburg">
            <a:extLst>
              <a:ext uri="{FF2B5EF4-FFF2-40B4-BE49-F238E27FC236}">
                <a16:creationId xmlns:a16="http://schemas.microsoft.com/office/drawing/2014/main" id="{258D0477-2B65-37AA-B27C-D3000DD6C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63" y="5699410"/>
            <a:ext cx="1614684" cy="63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111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A8F9D-B0FF-6165-59E1-BBBEAD357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C31220E7-BD3A-3B5B-32E4-A55C1F9198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1697" y="1182106"/>
            <a:ext cx="7881793" cy="723606"/>
          </a:xfrm>
        </p:spPr>
        <p:txBody>
          <a:bodyPr/>
          <a:lstStyle/>
          <a:p>
            <a:r>
              <a:rPr lang="nl-NL" sz="2000">
                <a:latin typeface="Fira Sans Black"/>
              </a:rPr>
              <a:t>Anneke</a:t>
            </a:r>
            <a:r>
              <a:rPr lang="nl-NL" sz="2000"/>
              <a:t> </a:t>
            </a:r>
            <a:r>
              <a:rPr lang="nl-NL" sz="2000">
                <a:latin typeface="Fira Sans Black"/>
              </a:rPr>
              <a:t>Idzinga</a:t>
            </a:r>
            <a:r>
              <a:rPr lang="nl-NL" sz="2000"/>
              <a:t>, </a:t>
            </a:r>
            <a:r>
              <a:rPr lang="nl-NL" sz="2000">
                <a:latin typeface="Fira Sans Black"/>
              </a:rPr>
              <a:t>energieadviseur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E768FD8-8A15-F7A0-BCDF-2431534BBC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1698" y="137225"/>
            <a:ext cx="7881793" cy="1044881"/>
          </a:xfrm>
        </p:spPr>
        <p:txBody>
          <a:bodyPr/>
          <a:lstStyle/>
          <a:p>
            <a:r>
              <a:rPr lang="nl-NL">
                <a:solidFill>
                  <a:srgbClr val="37B34A"/>
                </a:solidFill>
              </a:rPr>
              <a:t>Isoleren en ventileren</a:t>
            </a:r>
            <a:r>
              <a:rPr lang="nl-NL"/>
              <a:t>.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FE9C1CE1-9027-EF44-0804-1B876BAB7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637" y="2298819"/>
            <a:ext cx="5884833" cy="390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opyright | Gemeente Doesburg">
            <a:extLst>
              <a:ext uri="{FF2B5EF4-FFF2-40B4-BE49-F238E27FC236}">
                <a16:creationId xmlns:a16="http://schemas.microsoft.com/office/drawing/2014/main" id="{9D0C3530-B92C-E0FE-E9AB-04295FED6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97" y="5570412"/>
            <a:ext cx="1614684" cy="63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4034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4F75EA-CE4C-0DFB-70ED-D0AC3A48C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638301"/>
            <a:ext cx="10283825" cy="4676774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nl-NL" sz="2400" b="1" dirty="0"/>
              <a:t>Waarom is </a:t>
            </a:r>
            <a:r>
              <a:rPr lang="nl-NL" sz="2400" b="1" dirty="0">
                <a:solidFill>
                  <a:srgbClr val="37B34A"/>
                </a:solidFill>
              </a:rPr>
              <a:t>isoleren</a:t>
            </a:r>
            <a:r>
              <a:rPr lang="nl-NL" sz="2400" b="1" dirty="0"/>
              <a:t> belangrijk?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400" dirty="0"/>
              <a:t>Besparen op je energierekening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400" dirty="0"/>
              <a:t>Je wooncomfort verbeteren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400" dirty="0"/>
              <a:t>Je huis wordt meer waard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400" dirty="0"/>
              <a:t>Het is goed voor het milieu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C6555AB-F7F1-10EB-32B6-CF83B18DEE6C}"/>
              </a:ext>
            </a:extLst>
          </p:cNvPr>
          <p:cNvSpPr txBox="1">
            <a:spLocks/>
          </p:cNvSpPr>
          <p:nvPr/>
        </p:nvSpPr>
        <p:spPr>
          <a:xfrm>
            <a:off x="822204" y="807662"/>
            <a:ext cx="10234256" cy="623487"/>
          </a:xfrm>
          <a:prstGeom prst="round2SameRect">
            <a:avLst>
              <a:gd name="adj1" fmla="val 0"/>
              <a:gd name="adj2" fmla="val 12514"/>
            </a:avLst>
          </a:prstGeom>
          <a:noFill/>
          <a:effectLst/>
        </p:spPr>
        <p:txBody>
          <a:bodyPr vert="horz" lIns="0" tIns="21600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Fira Sans Heavy" panose="020B0A03050000020004" pitchFamily="34" charset="0"/>
                <a:ea typeface="Fira Sans Heavy" panose="020B0A03050000020004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800">
                <a:latin typeface="Fira Sans Black"/>
              </a:rPr>
              <a:t>Om te beginnen</a:t>
            </a:r>
            <a:endParaRPr lang="nl-NL" sz="2800"/>
          </a:p>
        </p:txBody>
      </p:sp>
      <p:pic>
        <p:nvPicPr>
          <p:cNvPr id="8" name="Afbeelding 7" descr="Afbeelding met Graphics, cirkel, Lettertype, symbool&#10;&#10;Automatisch gegenereerde beschrijving">
            <a:extLst>
              <a:ext uri="{FF2B5EF4-FFF2-40B4-BE49-F238E27FC236}">
                <a16:creationId xmlns:a16="http://schemas.microsoft.com/office/drawing/2014/main" id="{BBC3BBE3-D652-C590-BF11-B4A2FE01C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220" y="1787760"/>
            <a:ext cx="2558143" cy="2558143"/>
          </a:xfrm>
          <a:prstGeom prst="rect">
            <a:avLst/>
          </a:prstGeom>
        </p:spPr>
      </p:pic>
      <p:pic>
        <p:nvPicPr>
          <p:cNvPr id="10" name="Afbeelding 9" descr="Afbeelding met tekenfilm, clipart, cirkel, Graphics&#10;&#10;Automatisch gegenereerde beschrijving">
            <a:extLst>
              <a:ext uri="{FF2B5EF4-FFF2-40B4-BE49-F238E27FC236}">
                <a16:creationId xmlns:a16="http://schemas.microsoft.com/office/drawing/2014/main" id="{7D7A7235-9B7E-DA37-B5D5-B4AC89DAE3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853" y="1880897"/>
            <a:ext cx="3687147" cy="3687147"/>
          </a:xfrm>
          <a:prstGeom prst="rect">
            <a:avLst/>
          </a:prstGeom>
        </p:spPr>
      </p:pic>
      <p:pic>
        <p:nvPicPr>
          <p:cNvPr id="12" name="Afbeelding 11" descr="Afbeelding met Graphics, logo, clipart&#10;&#10;Automatisch gegenereerde beschrijving">
            <a:extLst>
              <a:ext uri="{FF2B5EF4-FFF2-40B4-BE49-F238E27FC236}">
                <a16:creationId xmlns:a16="http://schemas.microsoft.com/office/drawing/2014/main" id="{C4C6B4D2-34BC-7098-8C43-4FD089D341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692" y="3724470"/>
            <a:ext cx="2802255" cy="2802255"/>
          </a:xfrm>
          <a:prstGeom prst="rect">
            <a:avLst/>
          </a:prstGeom>
        </p:spPr>
      </p:pic>
      <p:pic>
        <p:nvPicPr>
          <p:cNvPr id="3" name="Picture 2" descr="Copyright | Gemeente Doesburg">
            <a:extLst>
              <a:ext uri="{FF2B5EF4-FFF2-40B4-BE49-F238E27FC236}">
                <a16:creationId xmlns:a16="http://schemas.microsoft.com/office/drawing/2014/main" id="{7DD8EF6B-D3E9-B745-4F3F-EE097B752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90" y="5794615"/>
            <a:ext cx="1614684" cy="63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148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raam, Rechthoek, schets, ontwerp&#10;&#10;Automatisch gegenereerde beschrijving">
            <a:extLst>
              <a:ext uri="{FF2B5EF4-FFF2-40B4-BE49-F238E27FC236}">
                <a16:creationId xmlns:a16="http://schemas.microsoft.com/office/drawing/2014/main" id="{0128F49C-192B-C08C-7EE7-C87AC366E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55" y="1587327"/>
            <a:ext cx="4646213" cy="4727748"/>
          </a:xfrm>
          <a:prstGeom prst="rect">
            <a:avLst/>
          </a:prstGeom>
        </p:spPr>
      </p:pic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A516287F-315D-7179-12F7-482D8859E1BB}"/>
              </a:ext>
            </a:extLst>
          </p:cNvPr>
          <p:cNvCxnSpPr/>
          <p:nvPr/>
        </p:nvCxnSpPr>
        <p:spPr>
          <a:xfrm flipH="1">
            <a:off x="6733559" y="3395643"/>
            <a:ext cx="2190750" cy="0"/>
          </a:xfrm>
          <a:prstGeom prst="line">
            <a:avLst/>
          </a:prstGeom>
          <a:ln w="444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B9E203F9-417E-663F-8791-CB99FA45D24F}"/>
              </a:ext>
            </a:extLst>
          </p:cNvPr>
          <p:cNvCxnSpPr>
            <a:cxnSpLocks/>
          </p:cNvCxnSpPr>
          <p:nvPr/>
        </p:nvCxnSpPr>
        <p:spPr>
          <a:xfrm flipH="1">
            <a:off x="3152775" y="4257368"/>
            <a:ext cx="1514168" cy="0"/>
          </a:xfrm>
          <a:prstGeom prst="line">
            <a:avLst/>
          </a:prstGeom>
          <a:ln w="444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EA66378B-CB18-0E93-7B42-E20EDCDDBD33}"/>
              </a:ext>
            </a:extLst>
          </p:cNvPr>
          <p:cNvCxnSpPr>
            <a:cxnSpLocks/>
          </p:cNvCxnSpPr>
          <p:nvPr/>
        </p:nvCxnSpPr>
        <p:spPr>
          <a:xfrm flipH="1">
            <a:off x="6871006" y="6045825"/>
            <a:ext cx="1466543" cy="0"/>
          </a:xfrm>
          <a:prstGeom prst="line">
            <a:avLst/>
          </a:prstGeom>
          <a:ln w="444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B4589FD3-23E5-79DE-D931-CC9E81E446A2}"/>
              </a:ext>
            </a:extLst>
          </p:cNvPr>
          <p:cNvCxnSpPr>
            <a:cxnSpLocks/>
          </p:cNvCxnSpPr>
          <p:nvPr/>
        </p:nvCxnSpPr>
        <p:spPr>
          <a:xfrm>
            <a:off x="6871006" y="5747975"/>
            <a:ext cx="0" cy="297850"/>
          </a:xfrm>
          <a:prstGeom prst="line">
            <a:avLst/>
          </a:prstGeom>
          <a:ln w="444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Tekstvak 18">
            <a:extLst>
              <a:ext uri="{FF2B5EF4-FFF2-40B4-BE49-F238E27FC236}">
                <a16:creationId xmlns:a16="http://schemas.microsoft.com/office/drawing/2014/main" id="{86BA3ADD-57C2-5A63-6FAE-4C5E572CB932}"/>
              </a:ext>
            </a:extLst>
          </p:cNvPr>
          <p:cNvSpPr txBox="1"/>
          <p:nvPr/>
        </p:nvSpPr>
        <p:spPr>
          <a:xfrm>
            <a:off x="8924309" y="1715016"/>
            <a:ext cx="2741218" cy="2308324"/>
          </a:xfrm>
          <a:prstGeom prst="rect">
            <a:avLst/>
          </a:prstGeom>
          <a:noFill/>
          <a:ln w="444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l-NL" b="1" dirty="0"/>
              <a:t>Ramen en deuren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l-NL" sz="1800" dirty="0"/>
              <a:t>- HR++ glas of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l-NL" sz="1800" dirty="0"/>
              <a:t>vacuümglas</a:t>
            </a:r>
            <a:br>
              <a:rPr lang="nl-NL" sz="1800" dirty="0"/>
            </a:br>
            <a:r>
              <a:rPr lang="nl-NL" sz="1800" dirty="0"/>
              <a:t>- voor-/ </a:t>
            </a:r>
            <a:r>
              <a:rPr lang="nl-NL" sz="1800" dirty="0" err="1"/>
              <a:t>achterzetraam</a:t>
            </a:r>
            <a:endParaRPr lang="nl-NL" sz="18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l-NL" sz="1800" dirty="0"/>
              <a:t>- houtwerk/ kozijnen</a:t>
            </a:r>
          </a:p>
          <a:p>
            <a:endParaRPr lang="nl-NL" dirty="0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823A1270-3EF6-2683-E961-951822738BC0}"/>
              </a:ext>
            </a:extLst>
          </p:cNvPr>
          <p:cNvSpPr txBox="1"/>
          <p:nvPr/>
        </p:nvSpPr>
        <p:spPr>
          <a:xfrm>
            <a:off x="8337549" y="5066903"/>
            <a:ext cx="1647825" cy="1573123"/>
          </a:xfrm>
          <a:prstGeom prst="rect">
            <a:avLst/>
          </a:prstGeom>
          <a:noFill/>
          <a:ln w="444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l-NL" b="1"/>
              <a:t>Vloer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l-NL" sz="1800"/>
              <a:t>- onderkant /</a:t>
            </a:r>
            <a:br>
              <a:rPr lang="nl-NL" sz="1800"/>
            </a:br>
            <a:r>
              <a:rPr lang="nl-NL" sz="1800"/>
              <a:t>   kruipruimte</a:t>
            </a:r>
            <a:br>
              <a:rPr lang="nl-NL" sz="1800"/>
            </a:br>
            <a:r>
              <a:rPr lang="nl-NL" sz="1800"/>
              <a:t>- bovenkant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E55B8452-1901-D8AA-A93D-9822A7434D1F}"/>
              </a:ext>
            </a:extLst>
          </p:cNvPr>
          <p:cNvSpPr txBox="1"/>
          <p:nvPr/>
        </p:nvSpPr>
        <p:spPr>
          <a:xfrm>
            <a:off x="619227" y="3692577"/>
            <a:ext cx="2534652" cy="1892826"/>
          </a:xfrm>
          <a:prstGeom prst="rect">
            <a:avLst/>
          </a:prstGeom>
          <a:noFill/>
          <a:ln w="444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l-NL" b="1" dirty="0"/>
              <a:t>Muur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nl-NL" sz="1800" dirty="0"/>
              <a:t>Spouw</a:t>
            </a:r>
            <a:endParaRPr lang="nl-NL" dirty="0"/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nl-NL" sz="1800" dirty="0"/>
              <a:t>Binnenkant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nl-NL" sz="1800" dirty="0"/>
              <a:t>Buitenkant</a:t>
            </a:r>
          </a:p>
          <a:p>
            <a:endParaRPr lang="nl-NL" dirty="0"/>
          </a:p>
        </p:txBody>
      </p:sp>
      <p:cxnSp>
        <p:nvCxnSpPr>
          <p:cNvPr id="36" name="Rechte verbindingslijn 35">
            <a:extLst>
              <a:ext uri="{FF2B5EF4-FFF2-40B4-BE49-F238E27FC236}">
                <a16:creationId xmlns:a16="http://schemas.microsoft.com/office/drawing/2014/main" id="{0927CE1C-6BA5-A191-CE8D-FAD21EF2A27F}"/>
              </a:ext>
            </a:extLst>
          </p:cNvPr>
          <p:cNvCxnSpPr>
            <a:cxnSpLocks/>
          </p:cNvCxnSpPr>
          <p:nvPr/>
        </p:nvCxnSpPr>
        <p:spPr>
          <a:xfrm flipH="1">
            <a:off x="3221239" y="2700157"/>
            <a:ext cx="2209787" cy="0"/>
          </a:xfrm>
          <a:prstGeom prst="line">
            <a:avLst/>
          </a:prstGeom>
          <a:ln w="444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Tekstvak 37">
            <a:extLst>
              <a:ext uri="{FF2B5EF4-FFF2-40B4-BE49-F238E27FC236}">
                <a16:creationId xmlns:a16="http://schemas.microsoft.com/office/drawing/2014/main" id="{34349E4A-2489-531D-CDBF-9FFB4BB4A401}"/>
              </a:ext>
            </a:extLst>
          </p:cNvPr>
          <p:cNvSpPr txBox="1"/>
          <p:nvPr/>
        </p:nvSpPr>
        <p:spPr>
          <a:xfrm>
            <a:off x="619227" y="1031939"/>
            <a:ext cx="2602012" cy="2446824"/>
          </a:xfrm>
          <a:prstGeom prst="rect">
            <a:avLst/>
          </a:prstGeom>
          <a:noFill/>
          <a:ln w="444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b="1" dirty="0"/>
              <a:t>Dak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nl-NL" dirty="0"/>
              <a:t>Binnenkant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nl-NL" dirty="0"/>
              <a:t>Buitenkant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nl-NL" dirty="0"/>
              <a:t>Zolder- of vlieringvloer</a:t>
            </a:r>
          </a:p>
          <a:p>
            <a:pPr marL="285750" indent="-285750">
              <a:buFontTx/>
              <a:buChar char="-"/>
            </a:pPr>
            <a:endParaRPr lang="nl-NL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9E6B17E-923F-0CB1-B1B9-AE0222086B4A}"/>
              </a:ext>
            </a:extLst>
          </p:cNvPr>
          <p:cNvSpPr txBox="1">
            <a:spLocks/>
          </p:cNvSpPr>
          <p:nvPr/>
        </p:nvSpPr>
        <p:spPr>
          <a:xfrm>
            <a:off x="607010" y="383863"/>
            <a:ext cx="10234256" cy="623487"/>
          </a:xfrm>
          <a:prstGeom prst="round2SameRect">
            <a:avLst>
              <a:gd name="adj1" fmla="val 0"/>
              <a:gd name="adj2" fmla="val 12514"/>
            </a:avLst>
          </a:prstGeom>
          <a:noFill/>
          <a:effectLst/>
        </p:spPr>
        <p:txBody>
          <a:bodyPr vert="horz" lIns="0" tIns="21600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Fira Sans Heavy" panose="020B0A03050000020004" pitchFamily="34" charset="0"/>
                <a:ea typeface="Fira Sans Heavy" panose="020B0A03050000020004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800">
                <a:latin typeface="Fira Sans Black"/>
              </a:rPr>
              <a:t>De verschillende </a:t>
            </a:r>
            <a:r>
              <a:rPr lang="nl-NL" sz="2800">
                <a:solidFill>
                  <a:srgbClr val="37B34A"/>
                </a:solidFill>
                <a:latin typeface="Fira Sans Black"/>
              </a:rPr>
              <a:t>maatregelen</a:t>
            </a:r>
            <a:r>
              <a:rPr lang="nl-NL" sz="2800">
                <a:latin typeface="Fira Sans Black"/>
              </a:rPr>
              <a:t>.</a:t>
            </a:r>
            <a:endParaRPr lang="nl-NL" sz="2800"/>
          </a:p>
        </p:txBody>
      </p:sp>
      <p:pic>
        <p:nvPicPr>
          <p:cNvPr id="2" name="Picture 2" descr="Copyright | Gemeente Doesburg">
            <a:extLst>
              <a:ext uri="{FF2B5EF4-FFF2-40B4-BE49-F238E27FC236}">
                <a16:creationId xmlns:a16="http://schemas.microsoft.com/office/drawing/2014/main" id="{DFD173C9-00BA-968D-AA99-146A367EF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27" y="5853464"/>
            <a:ext cx="1614684" cy="63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5404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7D083-8C55-8289-9BB7-88E645E2B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>
            <a:extLst>
              <a:ext uri="{FF2B5EF4-FFF2-40B4-BE49-F238E27FC236}">
                <a16:creationId xmlns:a16="http://schemas.microsoft.com/office/drawing/2014/main" id="{C83259C0-C622-A024-4DB5-641E296F030A}"/>
              </a:ext>
            </a:extLst>
          </p:cNvPr>
          <p:cNvSpPr txBox="1">
            <a:spLocks/>
          </p:cNvSpPr>
          <p:nvPr/>
        </p:nvSpPr>
        <p:spPr>
          <a:xfrm>
            <a:off x="535357" y="246220"/>
            <a:ext cx="10879217" cy="623487"/>
          </a:xfrm>
          <a:prstGeom prst="round2SameRect">
            <a:avLst>
              <a:gd name="adj1" fmla="val 0"/>
              <a:gd name="adj2" fmla="val 12514"/>
            </a:avLst>
          </a:prstGeom>
          <a:noFill/>
          <a:effectLst/>
        </p:spPr>
        <p:txBody>
          <a:bodyPr vert="horz" wrap="square" lIns="0" tIns="21600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Fira Sans Heavy" panose="020B0A03050000020004" pitchFamily="34" charset="0"/>
                <a:ea typeface="Fira Sans Heavy" panose="020B0A03050000020004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800">
                <a:latin typeface="Fira Sans Black"/>
              </a:rPr>
              <a:t>De verschillende </a:t>
            </a:r>
            <a:r>
              <a:rPr lang="nl-NL" sz="2800">
                <a:solidFill>
                  <a:srgbClr val="37B34A"/>
                </a:solidFill>
                <a:latin typeface="Fira Sans Black"/>
              </a:rPr>
              <a:t>maatregelen</a:t>
            </a:r>
            <a:r>
              <a:rPr lang="nl-NL" sz="2800">
                <a:latin typeface="Fira Sans Black"/>
              </a:rPr>
              <a:t>.</a:t>
            </a:r>
            <a:endParaRPr lang="nl-NL" sz="280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DD0632E-50D2-C71A-2DEB-54D1B46DC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423" y="3891345"/>
            <a:ext cx="2227836" cy="1754421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7F5362A6-B64C-A63F-485D-A1D14C1B37AF}"/>
              </a:ext>
            </a:extLst>
          </p:cNvPr>
          <p:cNvSpPr txBox="1"/>
          <p:nvPr/>
        </p:nvSpPr>
        <p:spPr>
          <a:xfrm>
            <a:off x="1230358" y="3999786"/>
            <a:ext cx="6191995" cy="153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300" b="1"/>
              <a:t>Dus: geef je huis een goede jas, zonder gaten…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52E8308-CD8F-5C95-73A2-9047EAF2C366}"/>
              </a:ext>
            </a:extLst>
          </p:cNvPr>
          <p:cNvSpPr txBox="1"/>
          <p:nvPr/>
        </p:nvSpPr>
        <p:spPr>
          <a:xfrm>
            <a:off x="1350236" y="1644576"/>
            <a:ext cx="534152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/>
              <a:t>Daarnaast:</a:t>
            </a:r>
          </a:p>
          <a:p>
            <a:endParaRPr lang="nl-NL" sz="28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/>
              <a:t>Naden en kieren dichtmaken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28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/>
              <a:t>Ventilatie!</a:t>
            </a:r>
          </a:p>
        </p:txBody>
      </p:sp>
      <p:pic>
        <p:nvPicPr>
          <p:cNvPr id="3" name="Picture 2" descr="Copyright | Gemeente Doesburg">
            <a:extLst>
              <a:ext uri="{FF2B5EF4-FFF2-40B4-BE49-F238E27FC236}">
                <a16:creationId xmlns:a16="http://schemas.microsoft.com/office/drawing/2014/main" id="{CE6238E0-AC55-9021-401C-8F57B4ACA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90" y="5794615"/>
            <a:ext cx="1614684" cy="63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49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03BB6-B918-37F5-D88A-0DC45434D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BE287423-9643-0A2D-2CE6-DB1658CF59DB}"/>
              </a:ext>
            </a:extLst>
          </p:cNvPr>
          <p:cNvSpPr txBox="1">
            <a:spLocks/>
          </p:cNvSpPr>
          <p:nvPr/>
        </p:nvSpPr>
        <p:spPr>
          <a:xfrm>
            <a:off x="589068" y="280539"/>
            <a:ext cx="10234256" cy="737502"/>
          </a:xfrm>
          <a:prstGeom prst="round2SameRect">
            <a:avLst>
              <a:gd name="adj1" fmla="val 0"/>
              <a:gd name="adj2" fmla="val 12514"/>
            </a:avLst>
          </a:prstGeom>
          <a:noFill/>
          <a:effectLst/>
        </p:spPr>
        <p:txBody>
          <a:bodyPr vert="horz" lIns="0" tIns="21600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Fira Sans Heavy" panose="020B0A03050000020004" pitchFamily="34" charset="0"/>
                <a:ea typeface="Fira Sans Heavy" panose="020B0A03050000020004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600">
                <a:latin typeface="Fira Sans Black"/>
              </a:rPr>
              <a:t>Glas blijft </a:t>
            </a:r>
            <a:r>
              <a:rPr lang="nl-NL" sz="3600">
                <a:solidFill>
                  <a:srgbClr val="37B34A"/>
                </a:solidFill>
                <a:latin typeface="Fira Sans Black"/>
              </a:rPr>
              <a:t>de koudste plek</a:t>
            </a:r>
            <a:endParaRPr lang="nl-NL" sz="3600"/>
          </a:p>
        </p:txBody>
      </p:sp>
      <p:grpSp>
        <p:nvGrpSpPr>
          <p:cNvPr id="3" name="Groep 11">
            <a:extLst>
              <a:ext uri="{FF2B5EF4-FFF2-40B4-BE49-F238E27FC236}">
                <a16:creationId xmlns:a16="http://schemas.microsoft.com/office/drawing/2014/main" id="{C9B3593E-46A0-922A-5606-A706C629214D}"/>
              </a:ext>
            </a:extLst>
          </p:cNvPr>
          <p:cNvGrpSpPr>
            <a:grpSpLocks/>
          </p:cNvGrpSpPr>
          <p:nvPr/>
        </p:nvGrpSpPr>
        <p:grpSpPr bwMode="auto">
          <a:xfrm>
            <a:off x="6763265" y="2545492"/>
            <a:ext cx="4580395" cy="2938303"/>
            <a:chOff x="3995936" y="3042931"/>
            <a:chExt cx="2409626" cy="1891019"/>
          </a:xfrm>
        </p:grpSpPr>
        <p:pic>
          <p:nvPicPr>
            <p:cNvPr id="5" name="Afbeelding 9">
              <a:extLst>
                <a:ext uri="{FF2B5EF4-FFF2-40B4-BE49-F238E27FC236}">
                  <a16:creationId xmlns:a16="http://schemas.microsoft.com/office/drawing/2014/main" id="{381D7BF8-4FBF-9D67-2913-1375CB2425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3343" y="3068960"/>
              <a:ext cx="2272219" cy="1864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200482AA-E930-D87E-9977-400C55BA49E0}"/>
                </a:ext>
              </a:extLst>
            </p:cNvPr>
            <p:cNvSpPr/>
            <p:nvPr/>
          </p:nvSpPr>
          <p:spPr>
            <a:xfrm>
              <a:off x="3995936" y="3042931"/>
              <a:ext cx="576083" cy="3600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11ECCA57-060D-29D4-D215-7B000703DB99}"/>
              </a:ext>
            </a:extLst>
          </p:cNvPr>
          <p:cNvSpPr txBox="1">
            <a:spLocks/>
          </p:cNvSpPr>
          <p:nvPr/>
        </p:nvSpPr>
        <p:spPr>
          <a:xfrm>
            <a:off x="640501" y="4625294"/>
            <a:ext cx="6122764" cy="113898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Clr>
                <a:schemeClr val="accent1"/>
              </a:buClr>
              <a:defRPr/>
            </a:pPr>
            <a:r>
              <a:rPr lang="en-US" sz="24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Let op: HR-</a:t>
            </a:r>
            <a:r>
              <a:rPr lang="en-US" sz="24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glas</a:t>
            </a:r>
            <a:r>
              <a:rPr lang="en-US" sz="24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 </a:t>
            </a:r>
            <a:r>
              <a:rPr lang="en-US" sz="24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een</a:t>
            </a:r>
            <a:r>
              <a:rPr lang="en-US" sz="24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ongeïsoleerde </a:t>
            </a:r>
            <a:r>
              <a:rPr lang="en-US" sz="24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muur</a:t>
            </a:r>
            <a:r>
              <a:rPr lang="en-US" sz="24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dan: </a:t>
            </a:r>
            <a:r>
              <a:rPr lang="en-US" sz="2400" err="1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muur</a:t>
            </a:r>
            <a:r>
              <a:rPr lang="en-US" sz="240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 is </a:t>
            </a:r>
            <a:r>
              <a:rPr lang="en-US" sz="2400" err="1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kouder</a:t>
            </a:r>
            <a:endParaRPr lang="en-US" sz="2400">
              <a:solidFill>
                <a:schemeClr val="tx1"/>
              </a:solidFill>
              <a:latin typeface="+mn-lt"/>
              <a:ea typeface="+mn-ea"/>
              <a:cs typeface="+mn-cs"/>
              <a:sym typeface="Wingdings" panose="05000000000000000000" pitchFamily="2" charset="2"/>
            </a:endParaRPr>
          </a:p>
          <a:p>
            <a:pPr fontAlgn="auto">
              <a:spcAft>
                <a:spcPts val="0"/>
              </a:spcAft>
              <a:buClr>
                <a:schemeClr val="accent1"/>
              </a:buClr>
              <a:defRPr/>
            </a:pPr>
            <a:r>
              <a:rPr lang="en-US" sz="240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dan: </a:t>
            </a:r>
            <a:r>
              <a:rPr lang="en-US" sz="2400" err="1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kans</a:t>
            </a:r>
            <a:r>
              <a:rPr lang="en-US" sz="240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 op schimmel op de </a:t>
            </a:r>
            <a:r>
              <a:rPr lang="en-US" sz="2400" err="1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muur</a:t>
            </a:r>
            <a:r>
              <a:rPr lang="en-US" sz="240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!</a:t>
            </a:r>
            <a:endParaRPr lang="en-US" sz="24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Afbeelding 3">
            <a:extLst>
              <a:ext uri="{FF2B5EF4-FFF2-40B4-BE49-F238E27FC236}">
                <a16:creationId xmlns:a16="http://schemas.microsoft.com/office/drawing/2014/main" id="{3CD894AD-F5A4-FAE0-2232-D9220C324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21"/>
          <a:stretch>
            <a:fillRect/>
          </a:stretch>
        </p:blipFill>
        <p:spPr bwMode="auto">
          <a:xfrm>
            <a:off x="583585" y="1191089"/>
            <a:ext cx="7067550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FF0B547-0C85-FC87-25F0-D9383D92E9A4}"/>
              </a:ext>
            </a:extLst>
          </p:cNvPr>
          <p:cNvSpPr txBox="1">
            <a:spLocks/>
          </p:cNvSpPr>
          <p:nvPr/>
        </p:nvSpPr>
        <p:spPr>
          <a:xfrm>
            <a:off x="583585" y="3530681"/>
            <a:ext cx="2411412" cy="958850"/>
          </a:xfrm>
          <a:prstGeom prst="rect">
            <a:avLst/>
          </a:prstGeom>
        </p:spPr>
        <p:txBody>
          <a:bodyPr lIns="0" tIns="0" rIns="0" bIns="0"/>
          <a:lstStyle>
            <a:defPPr>
              <a:defRPr lang="nl-NL"/>
            </a:defPPr>
            <a:lvl1pPr fontAlgn="auto"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None/>
              <a:defRPr sz="2400"/>
            </a:lvl1pPr>
          </a:lstStyle>
          <a:p>
            <a:pPr algn="ctr"/>
            <a:r>
              <a:rPr lang="en-US" err="1"/>
              <a:t>gewoon</a:t>
            </a:r>
            <a:r>
              <a:rPr lang="en-US"/>
              <a:t> </a:t>
            </a:r>
          </a:p>
          <a:p>
            <a:pPr algn="ctr"/>
            <a:r>
              <a:rPr lang="en-US" err="1"/>
              <a:t>dubbel</a:t>
            </a:r>
            <a:r>
              <a:rPr lang="en-US"/>
              <a:t> </a:t>
            </a:r>
            <a:r>
              <a:rPr lang="en-US" err="1"/>
              <a:t>glas</a:t>
            </a: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ADDD742-96EF-A058-5577-FCE0183AF47A}"/>
              </a:ext>
            </a:extLst>
          </p:cNvPr>
          <p:cNvSpPr txBox="1">
            <a:spLocks/>
          </p:cNvSpPr>
          <p:nvPr/>
        </p:nvSpPr>
        <p:spPr>
          <a:xfrm>
            <a:off x="2899519" y="3575817"/>
            <a:ext cx="2199271" cy="499849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chemeClr val="accent1"/>
              </a:buClr>
              <a:defRPr/>
            </a:pPr>
            <a:r>
              <a:rPr lang="en-US" sz="24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HR++-</a:t>
            </a:r>
            <a:r>
              <a:rPr lang="en-US" sz="24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glas</a:t>
            </a:r>
            <a:endParaRPr lang="en-US" sz="24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07DF9E7-EA52-FC8B-EF63-84F82BD315FF}"/>
              </a:ext>
            </a:extLst>
          </p:cNvPr>
          <p:cNvSpPr txBox="1">
            <a:spLocks/>
          </p:cNvSpPr>
          <p:nvPr/>
        </p:nvSpPr>
        <p:spPr>
          <a:xfrm>
            <a:off x="5229387" y="3561812"/>
            <a:ext cx="2081408" cy="465154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buClr>
                <a:schemeClr val="accent1"/>
              </a:buClr>
              <a:defRPr/>
            </a:pPr>
            <a:r>
              <a:rPr lang="en-US" sz="24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Triple-</a:t>
            </a:r>
            <a:r>
              <a:rPr lang="en-US" sz="24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glas</a:t>
            </a:r>
            <a:endParaRPr lang="en-US" sz="24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814C6535-AD7A-ADEC-BCB3-2B2C6DD4D3F9}"/>
              </a:ext>
            </a:extLst>
          </p:cNvPr>
          <p:cNvSpPr/>
          <p:nvPr/>
        </p:nvSpPr>
        <p:spPr>
          <a:xfrm>
            <a:off x="376394" y="1086349"/>
            <a:ext cx="720000" cy="72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A680F47E-B8C0-DAE9-E435-405E2FEF931C}"/>
              </a:ext>
            </a:extLst>
          </p:cNvPr>
          <p:cNvSpPr/>
          <p:nvPr/>
        </p:nvSpPr>
        <p:spPr>
          <a:xfrm>
            <a:off x="2775185" y="1097881"/>
            <a:ext cx="720000" cy="72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id="{4173C845-21A7-0384-B67F-DE8CD35694C4}"/>
              </a:ext>
            </a:extLst>
          </p:cNvPr>
          <p:cNvSpPr/>
          <p:nvPr/>
        </p:nvSpPr>
        <p:spPr>
          <a:xfrm>
            <a:off x="4980713" y="1061664"/>
            <a:ext cx="720000" cy="72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4" name="Picture 2" descr="Copyright | Gemeente Doesburg">
            <a:extLst>
              <a:ext uri="{FF2B5EF4-FFF2-40B4-BE49-F238E27FC236}">
                <a16:creationId xmlns:a16="http://schemas.microsoft.com/office/drawing/2014/main" id="{089A4E44-A01E-4B3F-7423-319332BF4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85" y="5884355"/>
            <a:ext cx="1614684" cy="63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267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E360E-F91D-6749-122C-2453B7FA2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1C71F29C-9960-3752-A343-5C9CE29CA9BE}"/>
              </a:ext>
            </a:extLst>
          </p:cNvPr>
          <p:cNvSpPr txBox="1">
            <a:spLocks/>
          </p:cNvSpPr>
          <p:nvPr/>
        </p:nvSpPr>
        <p:spPr>
          <a:xfrm>
            <a:off x="642380" y="313392"/>
            <a:ext cx="10234256" cy="623487"/>
          </a:xfrm>
          <a:prstGeom prst="round2SameRect">
            <a:avLst>
              <a:gd name="adj1" fmla="val 0"/>
              <a:gd name="adj2" fmla="val 12514"/>
            </a:avLst>
          </a:prstGeom>
          <a:noFill/>
          <a:effectLst/>
        </p:spPr>
        <p:txBody>
          <a:bodyPr vert="horz" lIns="0" tIns="21600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Fira Sans Heavy" panose="020B0A03050000020004" pitchFamily="34" charset="0"/>
                <a:ea typeface="Fira Sans Heavy" panose="020B0A03050000020004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800">
                <a:latin typeface="Fira Sans Black"/>
              </a:rPr>
              <a:t>Energieverlies door </a:t>
            </a:r>
            <a:r>
              <a:rPr lang="nl-NL" sz="2800">
                <a:solidFill>
                  <a:srgbClr val="37B34A"/>
                </a:solidFill>
                <a:latin typeface="Fira Sans Black"/>
              </a:rPr>
              <a:t>ventilatie</a:t>
            </a:r>
            <a:endParaRPr lang="nl-NL" sz="2800"/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825B4D51-BF78-02A1-E4BF-5207014A3EA6}"/>
              </a:ext>
            </a:extLst>
          </p:cNvPr>
          <p:cNvSpPr txBox="1">
            <a:spLocks/>
          </p:cNvSpPr>
          <p:nvPr/>
        </p:nvSpPr>
        <p:spPr>
          <a:xfrm>
            <a:off x="542717" y="1486553"/>
            <a:ext cx="10433582" cy="45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dirty="0"/>
              <a:t>Natuurlijke ventilatie</a:t>
            </a:r>
            <a:br>
              <a:rPr lang="nl-NL" dirty="0"/>
            </a:br>
            <a:r>
              <a:rPr lang="nl-NL" dirty="0"/>
              <a:t>door middel van roosters, klepraampjes of alleen naden en kieren</a:t>
            </a:r>
          </a:p>
          <a:p>
            <a:pPr algn="l">
              <a:lnSpc>
                <a:spcPct val="100000"/>
              </a:lnSpc>
              <a:tabLst>
                <a:tab pos="444500" algn="l"/>
                <a:tab pos="2058988" algn="l"/>
              </a:tabLst>
            </a:pPr>
            <a:r>
              <a:rPr lang="nl-NL" dirty="0"/>
              <a:t>	= kou erin/ warmte eruit= ca. 20% van de stookkosten.</a:t>
            </a:r>
          </a:p>
          <a:p>
            <a:pPr algn="l">
              <a:lnSpc>
                <a:spcPct val="100000"/>
              </a:lnSpc>
              <a:tabLst>
                <a:tab pos="2058988" algn="l"/>
              </a:tabLst>
            </a:pPr>
            <a:endParaRPr lang="nl-NL" sz="1200" dirty="0"/>
          </a:p>
          <a:p>
            <a:pPr marL="444500" indent="-4445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058988" algn="l"/>
              </a:tabLst>
            </a:pPr>
            <a:r>
              <a:rPr lang="nl-NL" dirty="0"/>
              <a:t>Mechanische afzuiging in combinatie met roosters</a:t>
            </a:r>
          </a:p>
          <a:p>
            <a:pPr algn="l">
              <a:lnSpc>
                <a:spcPct val="100000"/>
              </a:lnSpc>
              <a:tabLst>
                <a:tab pos="444500" algn="l"/>
                <a:tab pos="2058988" algn="l"/>
              </a:tabLst>
            </a:pPr>
            <a:r>
              <a:rPr lang="nl-NL" dirty="0"/>
              <a:t>	= meer gecontroleerde ventilatie,</a:t>
            </a:r>
            <a:br>
              <a:rPr lang="nl-NL" dirty="0"/>
            </a:br>
            <a:r>
              <a:rPr lang="nl-NL" dirty="0"/>
              <a:t>	   maar nog steeds warmteverlies</a:t>
            </a:r>
          </a:p>
          <a:p>
            <a:pPr algn="l">
              <a:lnSpc>
                <a:spcPct val="100000"/>
              </a:lnSpc>
              <a:tabLst>
                <a:tab pos="444500" algn="l"/>
                <a:tab pos="2058988" algn="l"/>
              </a:tabLst>
            </a:pPr>
            <a:endParaRPr lang="nl-NL" sz="1200" dirty="0"/>
          </a:p>
          <a:p>
            <a:pPr marL="444500" indent="-4445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44500" algn="l"/>
                <a:tab pos="2058988" algn="l"/>
              </a:tabLst>
            </a:pPr>
            <a:r>
              <a:rPr lang="nl-NL" dirty="0"/>
              <a:t>Nieuwbouw/renovatie: </a:t>
            </a:r>
          </a:p>
          <a:p>
            <a:pPr algn="l">
              <a:lnSpc>
                <a:spcPct val="100000"/>
              </a:lnSpc>
              <a:tabLst>
                <a:tab pos="444500" algn="l"/>
                <a:tab pos="2058988" algn="l"/>
              </a:tabLst>
            </a:pPr>
            <a:r>
              <a:rPr lang="nl-NL" dirty="0"/>
              <a:t>	mechanische ventilatie met warmteterugwinning.</a:t>
            </a:r>
          </a:p>
          <a:p>
            <a:pPr marL="2058988" indent="-2058988" algn="l">
              <a:lnSpc>
                <a:spcPct val="100000"/>
              </a:lnSpc>
              <a:tabLst>
                <a:tab pos="2058988" algn="l"/>
              </a:tabLst>
            </a:pP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20FA4A1-A256-3F41-F3B8-2B99DF78C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6626" y="1486553"/>
            <a:ext cx="1228725" cy="143827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87D869D-97C4-9149-F9A9-1B4FC95B1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6570" y="3137220"/>
            <a:ext cx="1228725" cy="1476375"/>
          </a:xfrm>
          <a:prstGeom prst="rect">
            <a:avLst/>
          </a:prstGeom>
        </p:spPr>
      </p:pic>
      <p:pic>
        <p:nvPicPr>
          <p:cNvPr id="3" name="Picture 2" descr="Copyright | Gemeente Doesburg">
            <a:extLst>
              <a:ext uri="{FF2B5EF4-FFF2-40B4-BE49-F238E27FC236}">
                <a16:creationId xmlns:a16="http://schemas.microsoft.com/office/drawing/2014/main" id="{49BC4F55-4BAB-6F08-B75D-FB7BBB5E9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80" y="5908657"/>
            <a:ext cx="1614684" cy="63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29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BF689-EFED-918F-B1E5-3FAF1FB45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257E4960-ACF9-E439-B7EB-E9F52527A149}"/>
              </a:ext>
            </a:extLst>
          </p:cNvPr>
          <p:cNvSpPr txBox="1">
            <a:spLocks/>
          </p:cNvSpPr>
          <p:nvPr/>
        </p:nvSpPr>
        <p:spPr>
          <a:xfrm>
            <a:off x="749472" y="425374"/>
            <a:ext cx="10234256" cy="623487"/>
          </a:xfrm>
          <a:prstGeom prst="round2SameRect">
            <a:avLst>
              <a:gd name="adj1" fmla="val 0"/>
              <a:gd name="adj2" fmla="val 12514"/>
            </a:avLst>
          </a:prstGeom>
          <a:noFill/>
          <a:effectLst/>
        </p:spPr>
        <p:txBody>
          <a:bodyPr vert="horz" lIns="0" tIns="21600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Fira Sans Heavy" panose="020B0A03050000020004" pitchFamily="34" charset="0"/>
                <a:ea typeface="Fira Sans Heavy" panose="020B0A03050000020004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800">
                <a:latin typeface="Fira Sans Black"/>
              </a:rPr>
              <a:t>Isoleren = </a:t>
            </a:r>
            <a:r>
              <a:rPr lang="nl-NL" sz="2800">
                <a:solidFill>
                  <a:srgbClr val="37B34A"/>
                </a:solidFill>
                <a:latin typeface="Fira Sans Black"/>
              </a:rPr>
              <a:t>comfort</a:t>
            </a:r>
            <a:endParaRPr lang="nl-NL" sz="2800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88F23721-EE92-FD3F-EDA3-9D5C8A0D2D19}"/>
              </a:ext>
            </a:extLst>
          </p:cNvPr>
          <p:cNvGrpSpPr/>
          <p:nvPr/>
        </p:nvGrpSpPr>
        <p:grpSpPr>
          <a:xfrm>
            <a:off x="3731741" y="2357280"/>
            <a:ext cx="2681756" cy="2634067"/>
            <a:chOff x="3641124" y="1103870"/>
            <a:chExt cx="2681756" cy="2634067"/>
          </a:xfrm>
        </p:grpSpPr>
        <p:sp>
          <p:nvSpPr>
            <p:cNvPr id="3" name="Ovaal 2">
              <a:extLst>
                <a:ext uri="{FF2B5EF4-FFF2-40B4-BE49-F238E27FC236}">
                  <a16:creationId xmlns:a16="http://schemas.microsoft.com/office/drawing/2014/main" id="{EFB03AC1-4793-7E9F-F94A-D586DB820E4E}"/>
                </a:ext>
              </a:extLst>
            </p:cNvPr>
            <p:cNvSpPr/>
            <p:nvPr/>
          </p:nvSpPr>
          <p:spPr>
            <a:xfrm>
              <a:off x="3641124" y="1103870"/>
              <a:ext cx="2681756" cy="2634067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" name="Tijdelijke aanduiding voor tekst 2">
              <a:extLst>
                <a:ext uri="{FF2B5EF4-FFF2-40B4-BE49-F238E27FC236}">
                  <a16:creationId xmlns:a16="http://schemas.microsoft.com/office/drawing/2014/main" id="{48548A4F-3362-6F03-D938-CFDC5D6DB9A5}"/>
                </a:ext>
              </a:extLst>
            </p:cNvPr>
            <p:cNvSpPr txBox="1">
              <a:spLocks/>
            </p:cNvSpPr>
            <p:nvPr/>
          </p:nvSpPr>
          <p:spPr>
            <a:xfrm>
              <a:off x="3654366" y="1287208"/>
              <a:ext cx="2655271" cy="226739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nl-NL" sz="3200">
                  <a:solidFill>
                    <a:schemeClr val="bg1"/>
                  </a:solidFill>
                </a:rPr>
                <a:t>geen roosters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nl-NL" sz="3200">
                  <a:solidFill>
                    <a:schemeClr val="bg1"/>
                  </a:solidFill>
                </a:rPr>
                <a:t>of </a:t>
              </a:r>
              <a:r>
                <a:rPr lang="nl-NL" sz="3200" err="1">
                  <a:solidFill>
                    <a:schemeClr val="bg1"/>
                  </a:solidFill>
                </a:rPr>
                <a:t>ventilatie-systeem</a:t>
              </a:r>
              <a:r>
                <a:rPr lang="nl-NL" sz="3200">
                  <a:solidFill>
                    <a:schemeClr val="bg1"/>
                  </a:solidFill>
                </a:rPr>
                <a:t>?</a:t>
              </a:r>
            </a:p>
          </p:txBody>
        </p:sp>
      </p:grpSp>
      <p:sp>
        <p:nvSpPr>
          <p:cNvPr id="7" name="Tekstvak 6">
            <a:extLst>
              <a:ext uri="{FF2B5EF4-FFF2-40B4-BE49-F238E27FC236}">
                <a16:creationId xmlns:a16="http://schemas.microsoft.com/office/drawing/2014/main" id="{0C9747AA-3F2E-79CB-622E-B9310FF3AC91}"/>
              </a:ext>
            </a:extLst>
          </p:cNvPr>
          <p:cNvSpPr txBox="1"/>
          <p:nvPr/>
        </p:nvSpPr>
        <p:spPr>
          <a:xfrm>
            <a:off x="264920" y="3137772"/>
            <a:ext cx="3311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/>
              <a:t> </a:t>
            </a:r>
            <a:r>
              <a:rPr lang="nl-NL" sz="2400"/>
              <a:t>zuinig of</a:t>
            </a:r>
          </a:p>
          <a:p>
            <a:pPr algn="ctr"/>
            <a:r>
              <a:rPr lang="nl-NL" sz="2400"/>
              <a:t>juist niet zuinig?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7D60A95-1046-471C-E169-BD538B3F5638}"/>
              </a:ext>
            </a:extLst>
          </p:cNvPr>
          <p:cNvSpPr txBox="1"/>
          <p:nvPr/>
        </p:nvSpPr>
        <p:spPr>
          <a:xfrm>
            <a:off x="6987321" y="3137771"/>
            <a:ext cx="2751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/>
              <a:t>gezond</a:t>
            </a:r>
            <a:br>
              <a:rPr lang="nl-NL" sz="2400"/>
            </a:br>
            <a:r>
              <a:rPr lang="nl-NL" sz="2400"/>
              <a:t>binnenklimaat?</a:t>
            </a:r>
          </a:p>
        </p:txBody>
      </p:sp>
      <p:pic>
        <p:nvPicPr>
          <p:cNvPr id="2" name="Picture 2" descr="Copyright | Gemeente Doesburg">
            <a:extLst>
              <a:ext uri="{FF2B5EF4-FFF2-40B4-BE49-F238E27FC236}">
                <a16:creationId xmlns:a16="http://schemas.microsoft.com/office/drawing/2014/main" id="{26463B8E-22DD-210B-6C21-76D3A522E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90" y="5794615"/>
            <a:ext cx="1614684" cy="63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06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8C051-2183-8DCF-1813-A63CFCD94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BE72AE08-9C28-6014-3E53-B1015A776DFF}"/>
              </a:ext>
            </a:extLst>
          </p:cNvPr>
          <p:cNvSpPr txBox="1">
            <a:spLocks/>
          </p:cNvSpPr>
          <p:nvPr/>
        </p:nvSpPr>
        <p:spPr>
          <a:xfrm>
            <a:off x="831850" y="164842"/>
            <a:ext cx="10234256" cy="623487"/>
          </a:xfrm>
          <a:prstGeom prst="round2SameRect">
            <a:avLst>
              <a:gd name="adj1" fmla="val 0"/>
              <a:gd name="adj2" fmla="val 12514"/>
            </a:avLst>
          </a:prstGeom>
          <a:noFill/>
          <a:effectLst/>
        </p:spPr>
        <p:txBody>
          <a:bodyPr vert="horz" lIns="0" tIns="21600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Fira Sans Heavy" panose="020B0A03050000020004" pitchFamily="34" charset="0"/>
                <a:ea typeface="Fira Sans Heavy" panose="020B0A03050000020004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800">
                <a:latin typeface="Fira Sans Black"/>
              </a:rPr>
              <a:t>Ventileren? </a:t>
            </a:r>
            <a:r>
              <a:rPr lang="nl-NL" sz="2800">
                <a:solidFill>
                  <a:srgbClr val="37B34A"/>
                </a:solidFill>
                <a:latin typeface="Fira Sans Black"/>
              </a:rPr>
              <a:t>Laat het niet te koud worden!</a:t>
            </a:r>
            <a:endParaRPr lang="nl-NL" sz="2800"/>
          </a:p>
        </p:txBody>
      </p:sp>
      <p:pic>
        <p:nvPicPr>
          <p:cNvPr id="2" name="Afbeelding 2">
            <a:extLst>
              <a:ext uri="{FF2B5EF4-FFF2-40B4-BE49-F238E27FC236}">
                <a16:creationId xmlns:a16="http://schemas.microsoft.com/office/drawing/2014/main" id="{7BE581A9-D287-7892-A982-A89AE5E8B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85" y="1103956"/>
            <a:ext cx="779145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Rechte verbindingslijn met pijl 2">
            <a:extLst>
              <a:ext uri="{FF2B5EF4-FFF2-40B4-BE49-F238E27FC236}">
                <a16:creationId xmlns:a16="http://schemas.microsoft.com/office/drawing/2014/main" id="{AEB03A23-9354-A0B5-7F9B-DFD148742BF2}"/>
              </a:ext>
            </a:extLst>
          </p:cNvPr>
          <p:cNvCxnSpPr>
            <a:cxnSpLocks/>
          </p:cNvCxnSpPr>
          <p:nvPr/>
        </p:nvCxnSpPr>
        <p:spPr>
          <a:xfrm flipH="1">
            <a:off x="8442325" y="4120206"/>
            <a:ext cx="936625" cy="0"/>
          </a:xfrm>
          <a:prstGeom prst="straightConnector1">
            <a:avLst/>
          </a:prstGeom>
          <a:ln w="1270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6">
            <a:extLst>
              <a:ext uri="{FF2B5EF4-FFF2-40B4-BE49-F238E27FC236}">
                <a16:creationId xmlns:a16="http://schemas.microsoft.com/office/drawing/2014/main" id="{82F50DED-ECBD-D2B4-DF65-5A3DE467F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850" y="4888556"/>
            <a:ext cx="880642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err="1">
                <a:latin typeface="+mn-lt"/>
              </a:rPr>
              <a:t>Ventileren</a:t>
            </a:r>
            <a:r>
              <a:rPr lang="en-US" altLang="nl-NL">
                <a:latin typeface="+mn-lt"/>
              </a:rPr>
              <a:t> = constant </a:t>
            </a:r>
            <a:r>
              <a:rPr lang="en-US" altLang="nl-NL" err="1">
                <a:latin typeface="+mn-lt"/>
              </a:rPr>
              <a:t>een</a:t>
            </a:r>
            <a:r>
              <a:rPr lang="en-US" altLang="nl-NL">
                <a:latin typeface="+mn-lt"/>
              </a:rPr>
              <a:t> </a:t>
            </a:r>
            <a:r>
              <a:rPr lang="en-US" altLang="nl-NL" err="1">
                <a:latin typeface="+mn-lt"/>
              </a:rPr>
              <a:t>beetje</a:t>
            </a:r>
            <a:r>
              <a:rPr lang="en-US" altLang="nl-NL">
                <a:latin typeface="+mn-lt"/>
              </a:rPr>
              <a:t>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err="1">
                <a:latin typeface="+mn-lt"/>
              </a:rPr>
              <a:t>Luchten</a:t>
            </a:r>
            <a:r>
              <a:rPr lang="en-US" altLang="nl-NL">
                <a:latin typeface="+mn-lt"/>
              </a:rPr>
              <a:t> = </a:t>
            </a:r>
            <a:r>
              <a:rPr lang="en-US" altLang="nl-NL" err="1">
                <a:latin typeface="+mn-lt"/>
              </a:rPr>
              <a:t>kort</a:t>
            </a:r>
            <a:r>
              <a:rPr lang="en-US" altLang="nl-NL">
                <a:latin typeface="+mn-lt"/>
              </a:rPr>
              <a:t> maar </a:t>
            </a:r>
            <a:r>
              <a:rPr lang="en-US" altLang="nl-NL" err="1">
                <a:latin typeface="+mn-lt"/>
              </a:rPr>
              <a:t>krachtig</a:t>
            </a:r>
            <a:endParaRPr lang="nl-NL" altLang="nl-NL">
              <a:latin typeface="+mn-lt"/>
            </a:endParaRPr>
          </a:p>
        </p:txBody>
      </p:sp>
      <p:pic>
        <p:nvPicPr>
          <p:cNvPr id="5" name="Picture 2" descr="Copyright | Gemeente Doesburg">
            <a:extLst>
              <a:ext uri="{FF2B5EF4-FFF2-40B4-BE49-F238E27FC236}">
                <a16:creationId xmlns:a16="http://schemas.microsoft.com/office/drawing/2014/main" id="{F62B5939-D8CB-0A6B-4E08-A1C9C5B77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5891380"/>
            <a:ext cx="1614684" cy="63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295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BC6F4FA-A834-F776-EC30-8FDA68D2008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1849" y="807662"/>
            <a:ext cx="9355859" cy="623487"/>
          </a:xfrm>
        </p:spPr>
        <p:txBody>
          <a:bodyPr/>
          <a:lstStyle/>
          <a:p>
            <a:r>
              <a:rPr lang="nl-NL" sz="2800">
                <a:latin typeface="Fira Sans Black"/>
              </a:rPr>
              <a:t>Even </a:t>
            </a:r>
            <a:r>
              <a:rPr lang="nl-NL" sz="2800">
                <a:solidFill>
                  <a:srgbClr val="37B34A"/>
                </a:solidFill>
                <a:latin typeface="Fira Sans Black"/>
              </a:rPr>
              <a:t>voorstellen</a:t>
            </a:r>
            <a:r>
              <a:rPr lang="nl-NL" sz="2800">
                <a:latin typeface="Fira Sans Black"/>
              </a:rPr>
              <a:t>.</a:t>
            </a:r>
            <a:endParaRPr lang="nl-NL" sz="280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9CE7A7A-A62D-E035-FBC4-70475A6B8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701" y="1649208"/>
            <a:ext cx="1797137" cy="1833224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4048A97F-BC34-A233-8A10-D886C30FDE30}"/>
              </a:ext>
            </a:extLst>
          </p:cNvPr>
          <p:cNvSpPr txBox="1"/>
          <p:nvPr/>
        </p:nvSpPr>
        <p:spPr>
          <a:xfrm>
            <a:off x="8205638" y="6166545"/>
            <a:ext cx="172212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900" b="1" dirty="0"/>
              <a:t>Martha </a:t>
            </a:r>
            <a:r>
              <a:rPr lang="nl-NL" sz="1900" b="1" dirty="0">
                <a:solidFill>
                  <a:srgbClr val="37B34A"/>
                </a:solidFill>
              </a:rPr>
              <a:t>Visser</a:t>
            </a:r>
            <a:endParaRPr lang="nl-NL" sz="1900" dirty="0">
              <a:solidFill>
                <a:srgbClr val="37B34A"/>
              </a:solidFill>
            </a:endParaRP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48FA97-2939-A534-0810-516033EC1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5480" y="4241260"/>
            <a:ext cx="1417557" cy="178313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F5D9695-5D58-A204-45B3-3DBDFDF82E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52"/>
          <a:stretch/>
        </p:blipFill>
        <p:spPr>
          <a:xfrm>
            <a:off x="8189335" y="1431149"/>
            <a:ext cx="1573397" cy="1898716"/>
          </a:xfrm>
          <a:prstGeom prst="rect">
            <a:avLst/>
          </a:prstGeom>
        </p:spPr>
      </p:pic>
      <p:pic>
        <p:nvPicPr>
          <p:cNvPr id="7" name="Afbeelding 6" descr="Afbeelding met Menselijk gezicht, persoon, glimlach, kleding&#10;&#10;Door AI gegenereerde inhoud is mogelijk onjuist.">
            <a:extLst>
              <a:ext uri="{FF2B5EF4-FFF2-40B4-BE49-F238E27FC236}">
                <a16:creationId xmlns:a16="http://schemas.microsoft.com/office/drawing/2014/main" id="{FFFE1A17-74AE-C5CC-6CE7-B97633390D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r="23205"/>
          <a:stretch/>
        </p:blipFill>
        <p:spPr>
          <a:xfrm>
            <a:off x="1459517" y="1608193"/>
            <a:ext cx="1414979" cy="1759783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8E070D6B-44FE-31F4-992B-1C911C9A70DE}"/>
              </a:ext>
            </a:extLst>
          </p:cNvPr>
          <p:cNvSpPr txBox="1"/>
          <p:nvPr/>
        </p:nvSpPr>
        <p:spPr>
          <a:xfrm>
            <a:off x="4863701" y="6166544"/>
            <a:ext cx="2140685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900" b="1" dirty="0"/>
              <a:t>Ronald </a:t>
            </a:r>
            <a:r>
              <a:rPr lang="nl-NL" sz="1900" b="1" dirty="0">
                <a:solidFill>
                  <a:srgbClr val="37B34A"/>
                </a:solidFill>
              </a:rPr>
              <a:t>Cieraad</a:t>
            </a:r>
            <a:endParaRPr lang="nl-NL" sz="1900" dirty="0">
              <a:solidFill>
                <a:srgbClr val="37B34A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E25709E-D7F7-0273-6763-49462B5BC88D}"/>
              </a:ext>
            </a:extLst>
          </p:cNvPr>
          <p:cNvSpPr txBox="1"/>
          <p:nvPr/>
        </p:nvSpPr>
        <p:spPr>
          <a:xfrm>
            <a:off x="1154924" y="3481677"/>
            <a:ext cx="2320197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900" b="1" dirty="0"/>
              <a:t>Benjamin</a:t>
            </a:r>
            <a:r>
              <a:rPr lang="nl-NL" sz="1900" b="1" dirty="0">
                <a:solidFill>
                  <a:srgbClr val="37B34A"/>
                </a:solidFill>
              </a:rPr>
              <a:t> Veuger</a:t>
            </a:r>
            <a:endParaRPr lang="nl-NL" sz="1900" dirty="0">
              <a:solidFill>
                <a:srgbClr val="37B34A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C43BB53C-BC4E-C48F-821F-51581974DD14}"/>
              </a:ext>
            </a:extLst>
          </p:cNvPr>
          <p:cNvSpPr txBox="1"/>
          <p:nvPr/>
        </p:nvSpPr>
        <p:spPr>
          <a:xfrm>
            <a:off x="4744984" y="3481678"/>
            <a:ext cx="2034569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900" b="1"/>
              <a:t>Alfred</a:t>
            </a:r>
            <a:r>
              <a:rPr lang="nl-NL" sz="1900" b="1">
                <a:solidFill>
                  <a:srgbClr val="37B34A"/>
                </a:solidFill>
              </a:rPr>
              <a:t> Veenstra</a:t>
            </a:r>
            <a:endParaRPr lang="nl-NL" sz="1900">
              <a:solidFill>
                <a:srgbClr val="37B34A"/>
              </a:solidFill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2860DD50-BF1C-1F8E-66D8-D0B663E06C19}"/>
              </a:ext>
            </a:extLst>
          </p:cNvPr>
          <p:cNvSpPr txBox="1"/>
          <p:nvPr/>
        </p:nvSpPr>
        <p:spPr>
          <a:xfrm>
            <a:off x="8049416" y="3452727"/>
            <a:ext cx="2034569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900" b="1" dirty="0"/>
              <a:t>Anneke</a:t>
            </a:r>
            <a:r>
              <a:rPr lang="nl-NL" sz="1900" b="1" dirty="0">
                <a:solidFill>
                  <a:srgbClr val="37B34A"/>
                </a:solidFill>
              </a:rPr>
              <a:t> Idzinga</a:t>
            </a:r>
            <a:endParaRPr lang="nl-NL" sz="1900" dirty="0">
              <a:solidFill>
                <a:srgbClr val="37B34A"/>
              </a:solidFill>
            </a:endParaRP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14FFEF5D-A542-0012-B541-0C183E3290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2618" y="4161278"/>
            <a:ext cx="2019300" cy="1943100"/>
          </a:xfrm>
          <a:prstGeom prst="rect">
            <a:avLst/>
          </a:prstGeom>
        </p:spPr>
      </p:pic>
      <p:pic>
        <p:nvPicPr>
          <p:cNvPr id="2" name="Picture 2" descr="Copyright | Gemeente Doesburg">
            <a:extLst>
              <a:ext uri="{FF2B5EF4-FFF2-40B4-BE49-F238E27FC236}">
                <a16:creationId xmlns:a16="http://schemas.microsoft.com/office/drawing/2014/main" id="{058E262F-424E-9C4F-6DDD-58880CE91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90" y="5670109"/>
            <a:ext cx="1930806" cy="76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0342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385AA-F23E-F37A-C3EE-A7AA93937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A057C601-C5EA-1AB1-CD9F-84EDC0B39C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558" y="1833053"/>
            <a:ext cx="7505699" cy="883536"/>
          </a:xfrm>
        </p:spPr>
        <p:txBody>
          <a:bodyPr/>
          <a:lstStyle/>
          <a:p>
            <a:r>
              <a:rPr lang="nl-NL" sz="2000"/>
              <a:t>Alfred Veenstra, bewonersadviseur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6006B6B-E732-0C15-4E86-A92BC5C562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558" y="788172"/>
            <a:ext cx="7505699" cy="1044881"/>
          </a:xfrm>
        </p:spPr>
        <p:txBody>
          <a:bodyPr/>
          <a:lstStyle/>
          <a:p>
            <a:r>
              <a:rPr lang="nl-NL"/>
              <a:t>Subsidies en </a:t>
            </a:r>
            <a:r>
              <a:rPr lang="nl-NL">
                <a:solidFill>
                  <a:srgbClr val="37B34A"/>
                </a:solidFill>
              </a:rPr>
              <a:t>leningen</a:t>
            </a:r>
            <a:r>
              <a:rPr lang="nl-NL"/>
              <a:t>.</a:t>
            </a:r>
          </a:p>
        </p:txBody>
      </p:sp>
      <p:pic>
        <p:nvPicPr>
          <p:cNvPr id="2050" name="Picture 2" descr="ISDE-subsidie in 2025: Belangrijke wijzigingen - De Loop Weekkrant Helmond">
            <a:extLst>
              <a:ext uri="{FF2B5EF4-FFF2-40B4-BE49-F238E27FC236}">
                <a16:creationId xmlns:a16="http://schemas.microsoft.com/office/drawing/2014/main" id="{7C779F1B-4C02-84A6-76B9-98A2DD8569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" r="5792"/>
          <a:stretch/>
        </p:blipFill>
        <p:spPr bwMode="auto">
          <a:xfrm>
            <a:off x="2531554" y="3059393"/>
            <a:ext cx="5161661" cy="344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opyright | Gemeente Doesburg">
            <a:extLst>
              <a:ext uri="{FF2B5EF4-FFF2-40B4-BE49-F238E27FC236}">
                <a16:creationId xmlns:a16="http://schemas.microsoft.com/office/drawing/2014/main" id="{E8FB764B-8FFD-B5CA-DC48-CD7445CBF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28" y="5866587"/>
            <a:ext cx="1614684" cy="63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002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D10EE-8026-7E81-7C4A-114EC84AB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B9B6A2D-A0DE-5E10-70E5-28D3477E76A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1850" y="367112"/>
            <a:ext cx="7505699" cy="623487"/>
          </a:xfrm>
        </p:spPr>
        <p:txBody>
          <a:bodyPr/>
          <a:lstStyle/>
          <a:p>
            <a:r>
              <a:rPr lang="nl-NL" sz="2800"/>
              <a:t>De Isolatie </a:t>
            </a:r>
            <a:r>
              <a:rPr lang="nl-NL" sz="2800">
                <a:solidFill>
                  <a:srgbClr val="37B34A"/>
                </a:solidFill>
              </a:rPr>
              <a:t>Subsidie </a:t>
            </a:r>
            <a:r>
              <a:rPr lang="nl-NL" sz="2800"/>
              <a:t>Achterhoek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3CD902-277F-17D8-7BB6-EFB4844FE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213503"/>
            <a:ext cx="4355447" cy="5353552"/>
          </a:xfrm>
        </p:spPr>
        <p:txBody>
          <a:bodyPr>
            <a:normAutofit/>
          </a:bodyPr>
          <a:lstStyle/>
          <a:p>
            <a:r>
              <a:rPr lang="nl-NL" sz="2200" b="1"/>
              <a:t>Variant 1: Doe-Het-Zelf: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/>
              <a:t>Zelf uitvoeren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/>
              <a:t>Max. 750 euro voor één maatregel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/>
              <a:t>Stappen:</a:t>
            </a:r>
          </a:p>
          <a:p>
            <a:pPr lvl="1"/>
            <a:r>
              <a:rPr lang="nl-NL" sz="1600"/>
              <a:t>1. Reservering via Energieloket portaal (dit blijft </a:t>
            </a:r>
            <a:r>
              <a:rPr lang="nl-NL" sz="1600" u="sng"/>
              <a:t>8 weken </a:t>
            </a:r>
            <a:r>
              <a:rPr lang="nl-NL" sz="1600"/>
              <a:t>staan, kan verlengd worden). </a:t>
            </a:r>
          </a:p>
          <a:p>
            <a:pPr lvl="1"/>
            <a:r>
              <a:rPr lang="nl-NL" sz="1600"/>
              <a:t>2. Bonnen van gekochte materialen inleveren</a:t>
            </a:r>
          </a:p>
          <a:p>
            <a:pPr lvl="1"/>
            <a:r>
              <a:rPr lang="nl-NL" sz="1600"/>
              <a:t>3. Foto’s maken voor, tijdens EN na de werkzaamheden</a:t>
            </a:r>
          </a:p>
          <a:p>
            <a:pPr lvl="1"/>
            <a:r>
              <a:rPr lang="nl-NL" sz="1600"/>
              <a:t>4. Subsidie aanvragen via Energieloket portaal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ED097B18-D07B-7FF3-EA3C-72AF226E6219}"/>
              </a:ext>
            </a:extLst>
          </p:cNvPr>
          <p:cNvSpPr txBox="1">
            <a:spLocks/>
          </p:cNvSpPr>
          <p:nvPr/>
        </p:nvSpPr>
        <p:spPr>
          <a:xfrm>
            <a:off x="5641708" y="1213501"/>
            <a:ext cx="4355447" cy="535355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200" b="1"/>
              <a:t>Variant 2: Laat-Het-Doen: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/>
              <a:t>Door een bedrijf laten uitvoeren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/>
              <a:t>Max. 2000 euro voor één maatregel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/>
              <a:t>Stappen:</a:t>
            </a:r>
          </a:p>
          <a:p>
            <a:pPr lvl="1"/>
            <a:r>
              <a:rPr lang="nl-NL" sz="1600"/>
              <a:t>1. Reservering via Energieloket portaal (dit blijft </a:t>
            </a:r>
            <a:r>
              <a:rPr lang="nl-NL" sz="1600" u="sng"/>
              <a:t>16 weken </a:t>
            </a:r>
            <a:r>
              <a:rPr lang="nl-NL" sz="1600"/>
              <a:t>staan, kan verlengd worden). </a:t>
            </a:r>
          </a:p>
          <a:p>
            <a:pPr lvl="1"/>
            <a:r>
              <a:rPr lang="nl-NL" sz="1600"/>
              <a:t>2. Factuur van uitvoerder inleveren</a:t>
            </a:r>
          </a:p>
          <a:p>
            <a:pPr lvl="1"/>
            <a:r>
              <a:rPr lang="nl-NL" sz="1600"/>
              <a:t>3. Foto’s maken voor, tijdens EN na de werkzaamheden</a:t>
            </a:r>
          </a:p>
          <a:p>
            <a:pPr lvl="1"/>
            <a:r>
              <a:rPr lang="nl-NL" sz="1600"/>
              <a:t>4. Subsidie aanvragen via Energieloket portaal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/>
          </a:p>
        </p:txBody>
      </p:sp>
      <p:pic>
        <p:nvPicPr>
          <p:cNvPr id="5" name="Picture 2" descr="Copyright | Gemeente Doesburg">
            <a:extLst>
              <a:ext uri="{FF2B5EF4-FFF2-40B4-BE49-F238E27FC236}">
                <a16:creationId xmlns:a16="http://schemas.microsoft.com/office/drawing/2014/main" id="{E96BEB1F-3C77-4E5E-A794-9A15C5427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90" y="5794615"/>
            <a:ext cx="1614684" cy="63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0203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BC6F4FA-A834-F776-EC30-8FDA68D2008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204956" y="367112"/>
            <a:ext cx="7132593" cy="623487"/>
          </a:xfrm>
        </p:spPr>
        <p:txBody>
          <a:bodyPr/>
          <a:lstStyle/>
          <a:p>
            <a:r>
              <a:rPr lang="nl-NL" sz="2800"/>
              <a:t>De Isolatie </a:t>
            </a:r>
            <a:r>
              <a:rPr lang="nl-NL" sz="2800">
                <a:solidFill>
                  <a:srgbClr val="37B34A"/>
                </a:solidFill>
              </a:rPr>
              <a:t>Subsidie </a:t>
            </a:r>
            <a:r>
              <a:rPr lang="nl-NL" sz="2800"/>
              <a:t>Achterhoek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4F75EA-CE4C-0DFB-70ED-D0AC3A48C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4956" y="1427018"/>
            <a:ext cx="8838203" cy="5430982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nl-NL" sz="2200" b="1" dirty="0"/>
              <a:t>Voorwaarden: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/>
              <a:t>eigenaar EN bewoner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/>
              <a:t>WOZ-waarde lager dan €429.300 euro (op 1-1-22).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/>
              <a:t>Energielabel D, E, F of 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/>
              <a:t>Geen energielabel? Dan minimaal 2 onderdelen slecht geïsoleerd.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/>
              <a:t>Subsidie voor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dak (binnenzijde)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vloer/bodem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binnenkant van de gevel, spouw (Let op: natuurvriendelijk!)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glas</a:t>
            </a:r>
          </a:p>
        </p:txBody>
      </p:sp>
      <p:pic>
        <p:nvPicPr>
          <p:cNvPr id="4" name="Picture 2" descr="Copyright | Gemeente Doesburg">
            <a:extLst>
              <a:ext uri="{FF2B5EF4-FFF2-40B4-BE49-F238E27FC236}">
                <a16:creationId xmlns:a16="http://schemas.microsoft.com/office/drawing/2014/main" id="{A0E06A51-02C0-678D-3A4F-BC7FAF78E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56" y="5854937"/>
            <a:ext cx="1614684" cy="63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4096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25C8E-934C-0734-BFA1-6DCB6940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A5CB19D-71DD-9A07-46C9-63BC50F47ED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1849" y="367112"/>
            <a:ext cx="9991863" cy="623487"/>
          </a:xfrm>
        </p:spPr>
        <p:txBody>
          <a:bodyPr/>
          <a:lstStyle/>
          <a:p>
            <a:r>
              <a:rPr lang="nl-NL" sz="2800"/>
              <a:t>Subsidie Aardgasvrij of Aardgasvrij-klaar (SAAK) </a:t>
            </a:r>
            <a:r>
              <a:rPr lang="nl-NL" sz="2800">
                <a:solidFill>
                  <a:srgbClr val="37B34A"/>
                </a:solidFill>
              </a:rPr>
              <a:t>Doesburg.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FE0990-61AE-8E67-F942-4E500B745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431235"/>
            <a:ext cx="10210524" cy="5135820"/>
          </a:xfrm>
        </p:spPr>
        <p:txBody>
          <a:bodyPr>
            <a:normAutofit lnSpcReduction="10000"/>
          </a:bodyPr>
          <a:lstStyle/>
          <a:p>
            <a:r>
              <a:rPr lang="nl-NL" sz="2000" dirty="0"/>
              <a:t>Voor de inwoners van gemeente Doesburg. </a:t>
            </a:r>
          </a:p>
          <a:p>
            <a:r>
              <a:rPr lang="nl-NL" sz="2000" u="sng" dirty="0"/>
              <a:t>Let op: </a:t>
            </a:r>
            <a:r>
              <a:rPr lang="nl-NL" sz="2000" dirty="0"/>
              <a:t>Voor inwoners in de wijk de Ooi heet de subsidie </a:t>
            </a:r>
            <a:r>
              <a:rPr lang="nl-NL" sz="2000" b="1" dirty="0"/>
              <a:t>Programma Aardgasvrije Wijken (PAW) De Ooi. </a:t>
            </a:r>
            <a:r>
              <a:rPr lang="nl-NL" sz="2000" dirty="0"/>
              <a:t>Dit moet apart aangevraagd worden. Voor </a:t>
            </a:r>
            <a:r>
              <a:rPr lang="nl-NL" sz="2000" u="sng" dirty="0"/>
              <a:t>beide subsidies</a:t>
            </a:r>
            <a:r>
              <a:rPr lang="nl-NL" sz="2000" dirty="0"/>
              <a:t> gelden dezelfde voorwaarden en mogelijkheden.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Zowel koop als huur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Maatregelen om je aardgasvrij-klaar of aardgasvrij te maken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400" dirty="0"/>
              <a:t>Glas/kozijnen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400" dirty="0"/>
              <a:t>Dakisolatie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400" dirty="0"/>
              <a:t>Vloer/bodem isolatie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400" dirty="0"/>
              <a:t>Gevelisolatie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400" dirty="0"/>
              <a:t>(Hybride) warmtepomp plaatsen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400" dirty="0"/>
              <a:t>Elektrisch koken (inductieplaat en 3-fase aansluiting)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400" dirty="0"/>
              <a:t>Verzwaarde aansluiting voor warmtepomp of inductie koken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400" dirty="0"/>
              <a:t>Verwijderen gasaansluiting</a:t>
            </a:r>
            <a:endParaRPr lang="nl-NL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30% van de kosten, maximaal € 4.500,- per huis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Eisen aan gebruikte materiaal en aantal m2 </a:t>
            </a:r>
          </a:p>
        </p:txBody>
      </p:sp>
      <p:pic>
        <p:nvPicPr>
          <p:cNvPr id="4" name="Picture 2" descr="Copyright | Gemeente Doesburg">
            <a:extLst>
              <a:ext uri="{FF2B5EF4-FFF2-40B4-BE49-F238E27FC236}">
                <a16:creationId xmlns:a16="http://schemas.microsoft.com/office/drawing/2014/main" id="{E0BF37DC-A472-87C6-23D0-E1C001ECB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6370" y="4790814"/>
            <a:ext cx="1614684" cy="63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7067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2295B-7670-76FE-6B45-79DF59835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DD3413C-44D0-EC22-E340-8A3A8FA0F25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1850" y="1112462"/>
            <a:ext cx="7505699" cy="623487"/>
          </a:xfrm>
        </p:spPr>
        <p:txBody>
          <a:bodyPr/>
          <a:lstStyle/>
          <a:p>
            <a:r>
              <a:rPr lang="nl-NL" sz="2800"/>
              <a:t>De </a:t>
            </a:r>
            <a:r>
              <a:rPr lang="nl-NL" sz="2800">
                <a:solidFill>
                  <a:srgbClr val="37B34A"/>
                </a:solidFill>
              </a:rPr>
              <a:t>ISDE</a:t>
            </a:r>
            <a:r>
              <a:rPr lang="nl-NL" sz="2800"/>
              <a:t> subsidie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960CF2-B94A-BF8F-F1C1-B08784929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995055"/>
            <a:ext cx="9211310" cy="387234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1" dirty="0"/>
              <a:t>+/- 15% </a:t>
            </a:r>
            <a:r>
              <a:rPr lang="nl-NL" sz="2000" dirty="0"/>
              <a:t>subsidie voor treffen van 1 isolatiemaatregel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1" dirty="0"/>
              <a:t>+/- 30% </a:t>
            </a:r>
            <a:r>
              <a:rPr lang="nl-NL" sz="2000" dirty="0"/>
              <a:t>subsidie voor treffen 2 isolatiemaatregelen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Een isolatiemaatregel kan ook gecombineerd worden met een warmtepomp, zonneboiler of aansluiting op het warmtenet.​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1" dirty="0"/>
              <a:t>Achteraf</a:t>
            </a:r>
            <a:r>
              <a:rPr lang="nl-NL" sz="2000" dirty="0"/>
              <a:t> aanvragen en foto’s maken.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Aanvragen via RVO met je </a:t>
            </a:r>
            <a:r>
              <a:rPr lang="nl-NL" sz="2000" dirty="0" err="1"/>
              <a:t>DigiD</a:t>
            </a:r>
            <a:endParaRPr lang="nl-N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dirty="0"/>
          </a:p>
        </p:txBody>
      </p:sp>
      <p:pic>
        <p:nvPicPr>
          <p:cNvPr id="4098" name="Picture 2" descr="Rijksdienst voor Ondernemend Nederland - Duitslanddag">
            <a:extLst>
              <a:ext uri="{FF2B5EF4-FFF2-40B4-BE49-F238E27FC236}">
                <a16:creationId xmlns:a16="http://schemas.microsoft.com/office/drawing/2014/main" id="{268CCAB4-2A51-C78A-D18B-AECEB8C6F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440949"/>
            <a:ext cx="340995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opyright | Gemeente Doesburg">
            <a:extLst>
              <a:ext uri="{FF2B5EF4-FFF2-40B4-BE49-F238E27FC236}">
                <a16:creationId xmlns:a16="http://schemas.microsoft.com/office/drawing/2014/main" id="{1522F544-41DC-3ED3-8408-AA68C26A1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90" y="5794615"/>
            <a:ext cx="1614684" cy="63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0984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>
            <a:extLst>
              <a:ext uri="{FF2B5EF4-FFF2-40B4-BE49-F238E27FC236}">
                <a16:creationId xmlns:a16="http://schemas.microsoft.com/office/drawing/2014/main" id="{A1424CAE-94EF-74F9-28B1-78864198D0A1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011312" y="680510"/>
            <a:ext cx="7505699" cy="623487"/>
          </a:xfrm>
        </p:spPr>
        <p:txBody>
          <a:bodyPr/>
          <a:lstStyle/>
          <a:p>
            <a:r>
              <a:rPr lang="nl-NL" sz="2800"/>
              <a:t>Leningen - </a:t>
            </a:r>
            <a:r>
              <a:rPr lang="nl-NL" sz="2800">
                <a:solidFill>
                  <a:srgbClr val="37B34A"/>
                </a:solidFill>
              </a:rPr>
              <a:t>Warmtefonds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43B1D16-4F35-2D72-B538-FAAF8C5C7C12}"/>
              </a:ext>
            </a:extLst>
          </p:cNvPr>
          <p:cNvSpPr txBox="1"/>
          <p:nvPr/>
        </p:nvSpPr>
        <p:spPr>
          <a:xfrm>
            <a:off x="1076770" y="2358639"/>
            <a:ext cx="9607117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400"/>
              <a:t>Maximale lening is € 28.000,-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400"/>
              <a:t>Geen leeftijdsgrens. Dus ook voor 75+.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400"/>
              <a:t>Renteloze lening bij verzamelinkomen van minder dan € 60.000,-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400"/>
              <a:t>Altijd combinatielening van € 10.000,- mogelijk</a:t>
            </a:r>
          </a:p>
          <a:p>
            <a:endParaRPr lang="nl-NL"/>
          </a:p>
        </p:txBody>
      </p:sp>
      <p:pic>
        <p:nvPicPr>
          <p:cNvPr id="3" name="Picture 2" descr="Copyright | Gemeente Doesburg">
            <a:extLst>
              <a:ext uri="{FF2B5EF4-FFF2-40B4-BE49-F238E27FC236}">
                <a16:creationId xmlns:a16="http://schemas.microsoft.com/office/drawing/2014/main" id="{7D9B317A-9DE1-6B63-8CAB-630DC559D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12" y="5784888"/>
            <a:ext cx="1614684" cy="63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0443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6D3C4-5602-EFFE-2194-AC17F8B50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>
            <a:extLst>
              <a:ext uri="{FF2B5EF4-FFF2-40B4-BE49-F238E27FC236}">
                <a16:creationId xmlns:a16="http://schemas.microsoft.com/office/drawing/2014/main" id="{822E5157-B61A-7B5C-2516-8DF05FE4B591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1850" y="364316"/>
            <a:ext cx="7505699" cy="623487"/>
          </a:xfrm>
        </p:spPr>
        <p:txBody>
          <a:bodyPr/>
          <a:lstStyle/>
          <a:p>
            <a:r>
              <a:rPr lang="nl-NL" sz="2800"/>
              <a:t>Leningen - </a:t>
            </a:r>
            <a:r>
              <a:rPr lang="nl-NL" sz="2800" b="1">
                <a:solidFill>
                  <a:srgbClr val="37B34A"/>
                </a:solidFill>
              </a:rPr>
              <a:t>TBW-Leningen</a:t>
            </a:r>
            <a:endParaRPr lang="nl-NL" sz="280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A8C9CB0-A8AB-B8BA-B8F0-43C3E789B932}"/>
              </a:ext>
            </a:extLst>
          </p:cNvPr>
          <p:cNvSpPr txBox="1"/>
          <p:nvPr/>
        </p:nvSpPr>
        <p:spPr>
          <a:xfrm>
            <a:off x="831850" y="2062249"/>
            <a:ext cx="11050356" cy="362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>
                <a:cs typeface="Arial" panose="020B0604020202020204" pitchFamily="34" charset="0"/>
              </a:rPr>
              <a:t>Gemeentelijke regeling (i.s.m. Provincie Gelderland)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>
                <a:cs typeface="Arial" panose="020B0604020202020204" pitchFamily="34" charset="0"/>
              </a:rPr>
              <a:t>Altijd 1 energiebesparende of -opwekkende maatregel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>
                <a:cs typeface="Arial" panose="020B0604020202020204" pitchFamily="34" charset="0"/>
              </a:rPr>
              <a:t>Overige maatregelen die in aanmerking komen</a:t>
            </a: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160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levensloopbestendigheid</a:t>
            </a: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160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sloop van bv verpauperde schuurtjes</a:t>
            </a: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160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Funderingsherstel</a:t>
            </a: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160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asbestsanering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>
                <a:cs typeface="Arial" panose="020B0604020202020204" pitchFamily="34" charset="0"/>
              </a:rPr>
              <a:t>Rente: tussen de 1,6% en 1,8%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>
                <a:cs typeface="Arial" panose="020B0604020202020204" pitchFamily="34" charset="0"/>
              </a:rPr>
              <a:t>3 types: Consumptief, Hypothecair of Verzilverlening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>
                <a:cs typeface="Arial" panose="020B0604020202020204" pitchFamily="34" charset="0"/>
              </a:rPr>
              <a:t>Vanaf </a:t>
            </a:r>
            <a:r>
              <a:rPr lang="nl-NL"/>
              <a:t>€ 2.500 </a:t>
            </a:r>
            <a:r>
              <a:rPr lang="nl-NL">
                <a:cs typeface="Arial" panose="020B0604020202020204" pitchFamily="34" charset="0"/>
              </a:rPr>
              <a:t>tot </a:t>
            </a:r>
            <a:r>
              <a:rPr lang="nl-NL"/>
              <a:t>€ 50.000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1100"/>
          </a:p>
          <a:p>
            <a:endParaRPr lang="nl-NL" sz="1200"/>
          </a:p>
        </p:txBody>
      </p:sp>
      <p:pic>
        <p:nvPicPr>
          <p:cNvPr id="3" name="Picture 6" descr="Verduurzamen, renoveren of je eerste huis financieren | SVn">
            <a:extLst>
              <a:ext uri="{FF2B5EF4-FFF2-40B4-BE49-F238E27FC236}">
                <a16:creationId xmlns:a16="http://schemas.microsoft.com/office/drawing/2014/main" id="{59EFE46E-0531-6178-A446-046C87FAE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138" y="733067"/>
            <a:ext cx="3048000" cy="122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opyright | Gemeente Doesburg">
            <a:extLst>
              <a:ext uri="{FF2B5EF4-FFF2-40B4-BE49-F238E27FC236}">
                <a16:creationId xmlns:a16="http://schemas.microsoft.com/office/drawing/2014/main" id="{5CCFFE0F-2FAC-03B4-F8EE-DB526A11E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90" y="5794615"/>
            <a:ext cx="1614684" cy="63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0263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>
            <a:extLst>
              <a:ext uri="{FF2B5EF4-FFF2-40B4-BE49-F238E27FC236}">
                <a16:creationId xmlns:a16="http://schemas.microsoft.com/office/drawing/2014/main" id="{A5CBD4A5-CF3E-1304-BE04-7B590C5028A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55668" y="497437"/>
            <a:ext cx="7505699" cy="623487"/>
          </a:xfrm>
        </p:spPr>
        <p:txBody>
          <a:bodyPr/>
          <a:lstStyle/>
          <a:p>
            <a:r>
              <a:rPr lang="nl-NL" sz="2800">
                <a:solidFill>
                  <a:srgbClr val="37B34A"/>
                </a:solidFill>
              </a:rPr>
              <a:t>Loket</a:t>
            </a:r>
            <a:r>
              <a:rPr lang="nl-NL" sz="2800"/>
              <a:t> op Locatie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BD4F3BB-71C5-D478-A173-2FFCD2B46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668" y="1904573"/>
            <a:ext cx="9211310" cy="3845683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nl-NL" sz="2400" dirty="0"/>
              <a:t>Waar: 	Stadskantoor Doesburg; </a:t>
            </a:r>
            <a:r>
              <a:rPr lang="nl-NL" sz="2400" dirty="0" err="1"/>
              <a:t>Leigraafseweg</a:t>
            </a:r>
            <a:r>
              <a:rPr lang="nl-NL" sz="2400" dirty="0"/>
              <a:t> 8 Doesburg.	</a:t>
            </a:r>
          </a:p>
          <a:p>
            <a:r>
              <a:rPr lang="nl-NL" sz="2400" dirty="0"/>
              <a:t>Data:	12 en 26 maart, 9 en 23 april, 7 en 21 mei, 4 en 18 juni.	</a:t>
            </a:r>
            <a:endParaRPr lang="nl-NL" sz="2400" b="1" dirty="0"/>
          </a:p>
          <a:p>
            <a:r>
              <a:rPr lang="nl-NL" sz="2400" dirty="0"/>
              <a:t>Tijd: 	Woensdagochtend, 9:30 tot 11:30 uur.	</a:t>
            </a:r>
            <a:endParaRPr lang="nl-NL" sz="2400" b="0" dirty="0"/>
          </a:p>
          <a:p>
            <a:endParaRPr lang="nl-NL" sz="2400" dirty="0"/>
          </a:p>
          <a:p>
            <a:r>
              <a:rPr lang="nl-NL" sz="2400" b="1" dirty="0"/>
              <a:t>Telefonisch Consult:</a:t>
            </a:r>
          </a:p>
          <a:p>
            <a:r>
              <a:rPr lang="nl-NL" sz="2400" dirty="0"/>
              <a:t>Je kan je inschrijven voor een telefonisch consult bij de informatiestand!</a:t>
            </a:r>
          </a:p>
          <a:p>
            <a:endParaRPr lang="nl-NL" sz="2400" dirty="0"/>
          </a:p>
          <a:p>
            <a:endParaRPr lang="nl-NL" sz="2400" dirty="0">
              <a:highlight>
                <a:srgbClr val="FFFF00"/>
              </a:highlight>
            </a:endParaRPr>
          </a:p>
        </p:txBody>
      </p:sp>
      <p:pic>
        <p:nvPicPr>
          <p:cNvPr id="4" name="Picture 2" descr="Copyright | Gemeente Doesburg">
            <a:extLst>
              <a:ext uri="{FF2B5EF4-FFF2-40B4-BE49-F238E27FC236}">
                <a16:creationId xmlns:a16="http://schemas.microsoft.com/office/drawing/2014/main" id="{2AEE84CB-6479-13CC-2915-E7DCE7F87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38" y="5724612"/>
            <a:ext cx="1614684" cy="63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0681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4FD5A-1BAF-465C-BABF-7326A47A7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10">
            <a:extLst>
              <a:ext uri="{FF2B5EF4-FFF2-40B4-BE49-F238E27FC236}">
                <a16:creationId xmlns:a16="http://schemas.microsoft.com/office/drawing/2014/main" id="{27A745CD-B495-FA99-D268-8952BD69317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1850" y="2346902"/>
            <a:ext cx="7505699" cy="566480"/>
          </a:xfrm>
        </p:spPr>
        <p:txBody>
          <a:bodyPr/>
          <a:lstStyle/>
          <a:p>
            <a:r>
              <a:rPr lang="nl-NL"/>
              <a:t>Stel ze gerust aan onze informatiestand!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7A98800-8CBC-F6AE-32DB-3E7FDD9351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Heb je nog </a:t>
            </a:r>
            <a:r>
              <a:rPr lang="nl-NL">
                <a:solidFill>
                  <a:srgbClr val="37B34A"/>
                </a:solidFill>
              </a:rPr>
              <a:t>vragen</a:t>
            </a:r>
            <a:r>
              <a:rPr lang="nl-NL"/>
              <a:t>?</a:t>
            </a:r>
          </a:p>
        </p:txBody>
      </p:sp>
      <p:pic>
        <p:nvPicPr>
          <p:cNvPr id="3" name="Picture 2" descr="Copyright | Gemeente Doesburg">
            <a:extLst>
              <a:ext uri="{FF2B5EF4-FFF2-40B4-BE49-F238E27FC236}">
                <a16:creationId xmlns:a16="http://schemas.microsoft.com/office/drawing/2014/main" id="{4DFD0B49-3AAE-CD2B-F032-0DD166354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56" y="5648700"/>
            <a:ext cx="1614684" cy="63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881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BC6F4FA-A834-F776-EC30-8FDA68D2008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1850" y="807662"/>
            <a:ext cx="7505699" cy="623487"/>
          </a:xfrm>
        </p:spPr>
        <p:txBody>
          <a:bodyPr/>
          <a:lstStyle/>
          <a:p>
            <a:r>
              <a:rPr lang="nl-NL" sz="2800">
                <a:latin typeface="Fira Sans Black"/>
              </a:rPr>
              <a:t>Energieloket</a:t>
            </a:r>
            <a:r>
              <a:rPr lang="nl-NL" sz="2800">
                <a:solidFill>
                  <a:srgbClr val="37B34A"/>
                </a:solidFill>
                <a:latin typeface="Fira Sans Black"/>
              </a:rPr>
              <a:t> Achterhoek</a:t>
            </a:r>
            <a:r>
              <a:rPr lang="nl-NL" sz="2800">
                <a:latin typeface="Fira Sans Black"/>
              </a:rPr>
              <a:t>.</a:t>
            </a:r>
            <a:endParaRPr lang="nl-NL" sz="280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4F75EA-CE4C-0DFB-70ED-D0AC3A48C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784412"/>
            <a:ext cx="10696427" cy="454018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2000" dirty="0"/>
              <a:t>E</a:t>
            </a:r>
            <a:r>
              <a:rPr lang="nl-NL" sz="2000" dirty="0">
                <a:latin typeface="+mn-lt"/>
                <a:ea typeface="+mn-ea"/>
              </a:rPr>
              <a:t>én adres in de Achterhoek voor al je vragen over energiebesparing en duurzame energie. Opgericht door de Achterhoekse gemeenten.</a:t>
            </a:r>
            <a:br>
              <a:rPr lang="nl-NL" sz="2000" dirty="0">
                <a:latin typeface="+mn-lt"/>
                <a:ea typeface="+mn-ea"/>
              </a:rPr>
            </a:br>
            <a:endParaRPr lang="nl-NL" sz="2000" dirty="0">
              <a:latin typeface="+mn-lt"/>
              <a:ea typeface="+mn-ea"/>
            </a:endParaRPr>
          </a:p>
          <a:p>
            <a:pPr>
              <a:lnSpc>
                <a:spcPct val="100000"/>
              </a:lnSpc>
            </a:pPr>
            <a:r>
              <a:rPr lang="nl-NL" sz="2000" b="1" dirty="0">
                <a:solidFill>
                  <a:srgbClr val="37B34A"/>
                </a:solidFill>
                <a:latin typeface="+mn-lt"/>
                <a:ea typeface="+mn-ea"/>
              </a:rPr>
              <a:t>Waarom</a:t>
            </a:r>
            <a:r>
              <a:rPr lang="nl-NL" sz="2000" b="1" dirty="0">
                <a:latin typeface="+mn-lt"/>
                <a:ea typeface="+mn-ea"/>
              </a:rPr>
              <a:t>?</a:t>
            </a:r>
            <a:endParaRPr lang="nl-NL" sz="2000" b="1" dirty="0">
              <a:solidFill>
                <a:srgbClr val="37B34A"/>
              </a:solidFill>
            </a:endParaRPr>
          </a:p>
          <a:p>
            <a:pPr>
              <a:lnSpc>
                <a:spcPct val="100000"/>
              </a:lnSpc>
            </a:pPr>
            <a:r>
              <a:rPr lang="nl-NL" sz="2000" b="0" dirty="0">
                <a:latin typeface="+mn-lt"/>
                <a:ea typeface="+mn-ea"/>
              </a:rPr>
              <a:t>Energiebesparing en kleinschalige opwek duurzame energie stimuleren. Zodat de Achterhoek energieneutraal kan worden. </a:t>
            </a:r>
            <a:r>
              <a:rPr lang="nl-NL" sz="2000" dirty="0"/>
              <a:t>Samen kunnen we meer bereiken.</a:t>
            </a:r>
          </a:p>
          <a:p>
            <a:pPr>
              <a:lnSpc>
                <a:spcPct val="100000"/>
              </a:lnSpc>
            </a:pPr>
            <a:endParaRPr lang="nl-NL" sz="2000" b="1" dirty="0">
              <a:solidFill>
                <a:srgbClr val="37B34A"/>
              </a:solidFill>
            </a:endParaRPr>
          </a:p>
          <a:p>
            <a:pPr>
              <a:lnSpc>
                <a:spcPct val="100000"/>
              </a:lnSpc>
            </a:pPr>
            <a:r>
              <a:rPr lang="nl-NL" sz="2000" b="1" dirty="0">
                <a:solidFill>
                  <a:srgbClr val="37B34A"/>
                </a:solidFill>
              </a:rPr>
              <a:t>Voor wie</a:t>
            </a:r>
            <a:r>
              <a:rPr lang="nl-NL" sz="2000" b="1" dirty="0"/>
              <a:t>?</a:t>
            </a:r>
            <a:r>
              <a:rPr lang="nl-NL" sz="2000" b="1" dirty="0">
                <a:solidFill>
                  <a:srgbClr val="37B34A"/>
                </a:solidFill>
              </a:rPr>
              <a:t> </a:t>
            </a:r>
            <a:br>
              <a:rPr lang="nl-NL" sz="2000" b="0" dirty="0">
                <a:latin typeface="+mn-lt"/>
                <a:ea typeface="+mn-ea"/>
              </a:rPr>
            </a:br>
            <a:r>
              <a:rPr lang="nl-NL" sz="2000" dirty="0"/>
              <a:t>Alle gebouweigenaren, focus op particuliere woningeigenaren. 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74F0606-C3BA-5221-6910-E5A02E253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50" y="5676003"/>
            <a:ext cx="1899608" cy="7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18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BC6F4FA-A834-F776-EC30-8FDA68D2008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21014" y="395467"/>
            <a:ext cx="7505699" cy="623487"/>
          </a:xfrm>
        </p:spPr>
        <p:txBody>
          <a:bodyPr/>
          <a:lstStyle/>
          <a:p>
            <a:r>
              <a:rPr lang="nl-NL" sz="2800">
                <a:latin typeface="Fira Sans Black"/>
              </a:rPr>
              <a:t>Energieloket</a:t>
            </a:r>
            <a:r>
              <a:rPr lang="nl-NL" sz="2800">
                <a:solidFill>
                  <a:srgbClr val="37B34A"/>
                </a:solidFill>
                <a:latin typeface="Fira Sans Black"/>
              </a:rPr>
              <a:t> Achterhoek</a:t>
            </a:r>
            <a:r>
              <a:rPr lang="nl-NL" sz="2800">
                <a:latin typeface="Fira Sans Black"/>
              </a:rPr>
              <a:t>.</a:t>
            </a:r>
            <a:endParaRPr lang="nl-NL" sz="280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4F75EA-CE4C-0DFB-70ED-D0AC3A48C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1014" y="1191489"/>
            <a:ext cx="10026360" cy="5022273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nl-NL" sz="2200" b="1" dirty="0">
                <a:latin typeface="+mn-lt"/>
                <a:ea typeface="+mn-ea"/>
              </a:rPr>
              <a:t>Wij </a:t>
            </a:r>
            <a:r>
              <a:rPr lang="nl-NL" sz="2200" b="1" dirty="0">
                <a:solidFill>
                  <a:srgbClr val="37B34A"/>
                </a:solidFill>
                <a:latin typeface="+mn-lt"/>
                <a:ea typeface="+mn-ea"/>
              </a:rPr>
              <a:t>helpen</a:t>
            </a:r>
            <a:r>
              <a:rPr lang="nl-NL" sz="2200" b="1" dirty="0">
                <a:latin typeface="+mn-lt"/>
                <a:ea typeface="+mn-ea"/>
              </a:rPr>
              <a:t> je verder met: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200" dirty="0"/>
              <a:t>Een telefonisch informatiegesprek.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200" dirty="0"/>
              <a:t>Loket op Locatie:</a:t>
            </a:r>
          </a:p>
          <a:p>
            <a:pPr marL="800100" lvl="1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nl-NL" sz="1800" dirty="0">
                <a:solidFill>
                  <a:schemeClr val="tx1"/>
                </a:solidFill>
              </a:rPr>
              <a:t>	</a:t>
            </a:r>
            <a:r>
              <a:rPr lang="nl-NL" sz="1800" i="1" dirty="0">
                <a:solidFill>
                  <a:schemeClr val="tx1"/>
                </a:solidFill>
              </a:rPr>
              <a:t>Stadskantoor Doesburg;</a:t>
            </a:r>
          </a:p>
          <a:p>
            <a:pPr lvl="1">
              <a:lnSpc>
                <a:spcPct val="100000"/>
              </a:lnSpc>
            </a:pPr>
            <a:r>
              <a:rPr lang="nl-NL" sz="1800" i="1" dirty="0">
                <a:solidFill>
                  <a:schemeClr val="tx1"/>
                </a:solidFill>
              </a:rPr>
              <a:t>	Elke twee weken, in de oneven weken,</a:t>
            </a:r>
          </a:p>
          <a:p>
            <a:pPr lvl="1">
              <a:lnSpc>
                <a:spcPct val="100000"/>
              </a:lnSpc>
            </a:pPr>
            <a:r>
              <a:rPr lang="nl-NL" sz="1800" i="1" dirty="0">
                <a:solidFill>
                  <a:schemeClr val="tx1"/>
                </a:solidFill>
              </a:rPr>
              <a:t>	Woensdagochtend, 9:30 – 11:30 uur.​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200" dirty="0"/>
              <a:t>Bezoek aan huis:</a:t>
            </a:r>
          </a:p>
          <a:p>
            <a:pPr marL="914400" lvl="1" indent="-4572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NL" sz="1900" i="1" dirty="0">
                <a:solidFill>
                  <a:schemeClr val="tx1"/>
                </a:solidFill>
              </a:rPr>
              <a:t>Energiecoach</a:t>
            </a:r>
          </a:p>
          <a:p>
            <a:pPr marL="914400" lvl="1" indent="-4572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NL" sz="1900" i="1" dirty="0">
                <a:solidFill>
                  <a:schemeClr val="tx1"/>
                </a:solidFill>
              </a:rPr>
              <a:t>Bewonersadviseur</a:t>
            </a:r>
          </a:p>
          <a:p>
            <a:pPr marL="914400" lvl="1" indent="-4572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NL" sz="1900" i="1" dirty="0">
                <a:solidFill>
                  <a:schemeClr val="tx1"/>
                </a:solidFill>
              </a:rPr>
              <a:t>Energieadviseur</a:t>
            </a:r>
          </a:p>
          <a:p>
            <a:endParaRPr lang="nl-NL" sz="2000" dirty="0"/>
          </a:p>
          <a:p>
            <a:r>
              <a:rPr lang="nl-NL" sz="2200" dirty="0"/>
              <a:t>Neem contact met ons op!</a:t>
            </a:r>
          </a:p>
        </p:txBody>
      </p:sp>
      <p:pic>
        <p:nvPicPr>
          <p:cNvPr id="4" name="Afbeelding 3" descr="Afbeelding met tekst, computer, schermopname, Website&#10;&#10;Automatisch gegenereerde beschrijving">
            <a:extLst>
              <a:ext uri="{FF2B5EF4-FFF2-40B4-BE49-F238E27FC236}">
                <a16:creationId xmlns:a16="http://schemas.microsoft.com/office/drawing/2014/main" id="{6F89C45B-FC3E-7099-C281-E634B5D38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821" y="395467"/>
            <a:ext cx="5654333" cy="606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65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4647C027-D195-9169-1C04-179A3F857A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1697" y="1182106"/>
            <a:ext cx="7881793" cy="723606"/>
          </a:xfrm>
        </p:spPr>
        <p:txBody>
          <a:bodyPr/>
          <a:lstStyle/>
          <a:p>
            <a:r>
              <a:rPr lang="nl-NL" sz="2000">
                <a:latin typeface="Fira Sans Black"/>
              </a:rPr>
              <a:t>Anneke</a:t>
            </a:r>
            <a:r>
              <a:rPr lang="nl-NL" sz="2000"/>
              <a:t> </a:t>
            </a:r>
            <a:r>
              <a:rPr lang="nl-NL" sz="2000">
                <a:latin typeface="Fira Sans Black"/>
              </a:rPr>
              <a:t>Idzinga</a:t>
            </a:r>
            <a:r>
              <a:rPr lang="nl-NL" sz="2000"/>
              <a:t>, </a:t>
            </a:r>
            <a:r>
              <a:rPr lang="nl-NL" sz="2000">
                <a:latin typeface="Fira Sans Black"/>
              </a:rPr>
              <a:t>energieadviseur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E76E9ED-2BA4-7C0E-6FDC-074F988E5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1698" y="137225"/>
            <a:ext cx="7881793" cy="1044881"/>
          </a:xfrm>
        </p:spPr>
        <p:txBody>
          <a:bodyPr/>
          <a:lstStyle/>
          <a:p>
            <a:r>
              <a:rPr lang="nl-NL">
                <a:solidFill>
                  <a:srgbClr val="37B34A"/>
                </a:solidFill>
              </a:rPr>
              <a:t>Uitleg </a:t>
            </a:r>
            <a:r>
              <a:rPr lang="nl-NL" err="1">
                <a:solidFill>
                  <a:srgbClr val="37B34A"/>
                </a:solidFill>
              </a:rPr>
              <a:t>warmtefoto’s</a:t>
            </a:r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8C0B2B5-B3B5-6D7A-FBCD-B66BD1BE71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419" y="2543930"/>
            <a:ext cx="5892079" cy="3597712"/>
          </a:xfrm>
          <a:prstGeom prst="rect">
            <a:avLst/>
          </a:prstGeom>
        </p:spPr>
      </p:pic>
      <p:pic>
        <p:nvPicPr>
          <p:cNvPr id="3" name="Picture 2" descr="Copyright | Gemeente Doesburg">
            <a:extLst>
              <a:ext uri="{FF2B5EF4-FFF2-40B4-BE49-F238E27FC236}">
                <a16:creationId xmlns:a16="http://schemas.microsoft.com/office/drawing/2014/main" id="{91DAA827-7882-3C6A-47F7-2D375EC84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97" y="5548090"/>
            <a:ext cx="1614684" cy="63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255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B635B-08B9-92C5-DAE5-B15FF41F4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CE9132DC-A8D3-EF46-229C-7FDA2E36267F}"/>
              </a:ext>
            </a:extLst>
          </p:cNvPr>
          <p:cNvSpPr txBox="1">
            <a:spLocks/>
          </p:cNvSpPr>
          <p:nvPr/>
        </p:nvSpPr>
        <p:spPr>
          <a:xfrm>
            <a:off x="539235" y="577960"/>
            <a:ext cx="11264900" cy="4652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Fira Sans Heavy" panose="020B0A03050000020004" pitchFamily="34" charset="0"/>
                <a:ea typeface="Fira Sans Heavy" panose="020B0A03050000020004" pitchFamily="34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Fira Sans Heavy" panose="020B0A03050000020004" pitchFamily="34" charset="0"/>
                <a:ea typeface="Fira Sans Heavy" panose="020B0A03050000020004" pitchFamily="34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ira Sans Heavy" panose="020B0A03050000020004" pitchFamily="34" charset="0"/>
                <a:ea typeface="Fira Sans Heavy" panose="020B0A03050000020004" pitchFamily="34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Fira Sans Heavy" panose="020B0A03050000020004" pitchFamily="34" charset="0"/>
                <a:ea typeface="Fira Sans Heavy" panose="020B0A03050000020004" pitchFamily="34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Fira Sans Heavy" panose="020B0A03050000020004" pitchFamily="34" charset="0"/>
                <a:ea typeface="Fira Sans Heavy" panose="020B0A030500000200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/>
              <a:t>Hoe lees je een</a:t>
            </a:r>
            <a:r>
              <a:rPr lang="nl-NL" sz="2400">
                <a:solidFill>
                  <a:srgbClr val="37B34A"/>
                </a:solidFill>
              </a:rPr>
              <a:t> warmtefoto (1)?</a:t>
            </a:r>
          </a:p>
        </p:txBody>
      </p:sp>
      <p:sp>
        <p:nvSpPr>
          <p:cNvPr id="9" name="Tekstvak 15">
            <a:extLst>
              <a:ext uri="{FF2B5EF4-FFF2-40B4-BE49-F238E27FC236}">
                <a16:creationId xmlns:a16="http://schemas.microsoft.com/office/drawing/2014/main" id="{FCEFD3E7-8431-F84F-F3BC-63D86797A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609" y="2408948"/>
            <a:ext cx="5140441" cy="9682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nl-NL" altLang="nl-NL" sz="2000">
                <a:latin typeface="+mn-lt"/>
                <a:ea typeface="+mn-ea"/>
              </a:rPr>
              <a:t>Vervolgens kun je ter plekke gaan kijken wat er aan de hand kan zijn.</a:t>
            </a:r>
          </a:p>
        </p:txBody>
      </p:sp>
      <p:sp>
        <p:nvSpPr>
          <p:cNvPr id="10" name="Tekstvak 15">
            <a:extLst>
              <a:ext uri="{FF2B5EF4-FFF2-40B4-BE49-F238E27FC236}">
                <a16:creationId xmlns:a16="http://schemas.microsoft.com/office/drawing/2014/main" id="{04895456-3466-964D-1733-4FAEF1A65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7799" y="1209902"/>
            <a:ext cx="7636185" cy="14298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nl-NL" sz="2000">
                <a:latin typeface="+mn-lt"/>
                <a:ea typeface="+mn-ea"/>
              </a:rPr>
              <a:t>Een warmtefoto is als een bijzondere bril.</a:t>
            </a:r>
          </a:p>
          <a:p>
            <a:pPr>
              <a:lnSpc>
                <a:spcPct val="150000"/>
              </a:lnSpc>
              <a:defRPr/>
            </a:pPr>
            <a:r>
              <a:rPr lang="nl-NL" sz="2000">
                <a:latin typeface="+mn-lt"/>
                <a:ea typeface="+mn-ea"/>
              </a:rPr>
              <a:t>Je ziet dingen die je normaal niet ziet.</a:t>
            </a:r>
          </a:p>
          <a:p>
            <a:pPr>
              <a:lnSpc>
                <a:spcPct val="150000"/>
              </a:lnSpc>
              <a:defRPr/>
            </a:pPr>
            <a:endParaRPr lang="nl-NL" sz="2000">
              <a:latin typeface="+mn-lt"/>
              <a:ea typeface="+mn-ea"/>
            </a:endParaRPr>
          </a:p>
        </p:txBody>
      </p:sp>
      <p:pic>
        <p:nvPicPr>
          <p:cNvPr id="11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2FF524CF-B4B7-4017-CCA8-935F17A09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70" y="1377548"/>
            <a:ext cx="2750400" cy="2062800"/>
          </a:xfrm>
          <a:prstGeom prst="rect">
            <a:avLst/>
          </a:prstGeom>
        </p:spPr>
      </p:pic>
      <p:pic>
        <p:nvPicPr>
          <p:cNvPr id="12" name="Afbeelding 11" descr="Afbeelding met tekst, licht&#10;&#10;Automatisch gegenereerde beschrijving">
            <a:extLst>
              <a:ext uri="{FF2B5EF4-FFF2-40B4-BE49-F238E27FC236}">
                <a16:creationId xmlns:a16="http://schemas.microsoft.com/office/drawing/2014/main" id="{D98B331B-1E5E-6C55-4982-E53122275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772" y="3902013"/>
            <a:ext cx="2750400" cy="2062800"/>
          </a:xfrm>
          <a:prstGeom prst="rect">
            <a:avLst/>
          </a:prstGeom>
        </p:spPr>
      </p:pic>
      <p:pic>
        <p:nvPicPr>
          <p:cNvPr id="13" name="Afbeelding 12" descr="Afbeelding met tekst&#10;&#10;Automatisch gegenereerde beschrijving">
            <a:extLst>
              <a:ext uri="{FF2B5EF4-FFF2-40B4-BE49-F238E27FC236}">
                <a16:creationId xmlns:a16="http://schemas.microsoft.com/office/drawing/2014/main" id="{2A7FCFAD-123D-8BDE-1C0A-7CF2CC83B7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423" y="3881843"/>
            <a:ext cx="2750400" cy="2062800"/>
          </a:xfrm>
          <a:prstGeom prst="rect">
            <a:avLst/>
          </a:prstGeom>
        </p:spPr>
      </p:pic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026B6B25-19BD-9FAE-A2EE-65332F1B6707}"/>
              </a:ext>
            </a:extLst>
          </p:cNvPr>
          <p:cNvCxnSpPr>
            <a:cxnSpLocks/>
          </p:cNvCxnSpPr>
          <p:nvPr/>
        </p:nvCxnSpPr>
        <p:spPr>
          <a:xfrm flipV="1">
            <a:off x="1317878" y="2148918"/>
            <a:ext cx="321276" cy="48603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8EB50F2D-9C56-C5E3-04F1-9CA731923CB1}"/>
              </a:ext>
            </a:extLst>
          </p:cNvPr>
          <p:cNvCxnSpPr>
            <a:cxnSpLocks/>
          </p:cNvCxnSpPr>
          <p:nvPr/>
        </p:nvCxnSpPr>
        <p:spPr>
          <a:xfrm flipV="1">
            <a:off x="4102838" y="4673596"/>
            <a:ext cx="465888" cy="73050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F8A6F637-85D9-8A07-9960-9CEC83B17C57}"/>
              </a:ext>
            </a:extLst>
          </p:cNvPr>
          <p:cNvCxnSpPr>
            <a:cxnSpLocks/>
          </p:cNvCxnSpPr>
          <p:nvPr/>
        </p:nvCxnSpPr>
        <p:spPr>
          <a:xfrm>
            <a:off x="6680887" y="5120312"/>
            <a:ext cx="465887" cy="56758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Copyright | Gemeente Doesburg">
            <a:extLst>
              <a:ext uri="{FF2B5EF4-FFF2-40B4-BE49-F238E27FC236}">
                <a16:creationId xmlns:a16="http://schemas.microsoft.com/office/drawing/2014/main" id="{60087421-DC86-74E1-07A4-6AD25838D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90" y="5794615"/>
            <a:ext cx="1614684" cy="63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141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4F41E-8740-D649-BF2A-DBB48F6D7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F49EB996-972C-D326-D673-516FB1EA2292}"/>
              </a:ext>
            </a:extLst>
          </p:cNvPr>
          <p:cNvSpPr txBox="1">
            <a:spLocks/>
          </p:cNvSpPr>
          <p:nvPr/>
        </p:nvSpPr>
        <p:spPr>
          <a:xfrm>
            <a:off x="450850" y="522639"/>
            <a:ext cx="11264900" cy="465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defPPr>
              <a:defRPr lang="nl-N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sz="3600" b="1">
              <a:solidFill>
                <a:srgbClr val="37B34A"/>
              </a:solidFill>
            </a:endParaRPr>
          </a:p>
        </p:txBody>
      </p:sp>
      <p:sp>
        <p:nvSpPr>
          <p:cNvPr id="4" name="Tekstvak 15">
            <a:extLst>
              <a:ext uri="{FF2B5EF4-FFF2-40B4-BE49-F238E27FC236}">
                <a16:creationId xmlns:a16="http://schemas.microsoft.com/office/drawing/2014/main" id="{A853A75A-883B-6651-A5A4-4E0CA7370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1945" y="1170108"/>
            <a:ext cx="7636185" cy="9682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defRPr/>
            </a:pPr>
            <a:endParaRPr lang="nl-NL" sz="2000">
              <a:latin typeface="+mn-lt"/>
              <a:ea typeface="+mn-ea"/>
            </a:endParaRPr>
          </a:p>
          <a:p>
            <a:pPr>
              <a:lnSpc>
                <a:spcPct val="150000"/>
              </a:lnSpc>
              <a:defRPr/>
            </a:pPr>
            <a:endParaRPr lang="nl-NL" sz="2000">
              <a:latin typeface="+mn-lt"/>
              <a:ea typeface="+mn-ea"/>
            </a:endParaRP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FB210A46-A08F-DFB5-DC1A-CF86672A633A}"/>
              </a:ext>
            </a:extLst>
          </p:cNvPr>
          <p:cNvCxnSpPr>
            <a:cxnSpLocks/>
          </p:cNvCxnSpPr>
          <p:nvPr/>
        </p:nvCxnSpPr>
        <p:spPr>
          <a:xfrm flipV="1">
            <a:off x="1103870" y="1986102"/>
            <a:ext cx="321276" cy="48603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2A10A05B-F7A9-D33A-BF90-92724A7EFF48}"/>
              </a:ext>
            </a:extLst>
          </p:cNvPr>
          <p:cNvCxnSpPr>
            <a:cxnSpLocks/>
          </p:cNvCxnSpPr>
          <p:nvPr/>
        </p:nvCxnSpPr>
        <p:spPr>
          <a:xfrm flipV="1">
            <a:off x="3550287" y="4547990"/>
            <a:ext cx="465888" cy="73050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36D6C4CE-0ABD-8679-BD10-06A3B0606B94}"/>
              </a:ext>
            </a:extLst>
          </p:cNvPr>
          <p:cNvCxnSpPr>
            <a:cxnSpLocks/>
          </p:cNvCxnSpPr>
          <p:nvPr/>
        </p:nvCxnSpPr>
        <p:spPr>
          <a:xfrm>
            <a:off x="6680887" y="5120312"/>
            <a:ext cx="465887" cy="56758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0E50079-823F-6B7F-CBFC-3A4FE69EA30F}"/>
              </a:ext>
            </a:extLst>
          </p:cNvPr>
          <p:cNvSpPr txBox="1">
            <a:spLocks/>
          </p:cNvSpPr>
          <p:nvPr/>
        </p:nvSpPr>
        <p:spPr>
          <a:xfrm>
            <a:off x="450850" y="522639"/>
            <a:ext cx="6262988" cy="4652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 b="1">
                <a:solidFill>
                  <a:schemeClr val="tx1"/>
                </a:solidFill>
                <a:latin typeface="+mj-lt"/>
              </a:rPr>
              <a:t>Hoe lees je een </a:t>
            </a:r>
            <a:r>
              <a:rPr lang="nl-NL" sz="2400" b="1">
                <a:solidFill>
                  <a:srgbClr val="37B34A"/>
                </a:solidFill>
                <a:latin typeface="+mj-lt"/>
              </a:rPr>
              <a:t>warmtefoto?</a:t>
            </a:r>
          </a:p>
        </p:txBody>
      </p:sp>
      <p:pic>
        <p:nvPicPr>
          <p:cNvPr id="12" name="Afbeelding 2">
            <a:extLst>
              <a:ext uri="{FF2B5EF4-FFF2-40B4-BE49-F238E27FC236}">
                <a16:creationId xmlns:a16="http://schemas.microsoft.com/office/drawing/2014/main" id="{C78FED66-51D7-5F68-E571-71F23677E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875" y="1143601"/>
            <a:ext cx="588963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kstvak 15">
            <a:extLst>
              <a:ext uri="{FF2B5EF4-FFF2-40B4-BE49-F238E27FC236}">
                <a16:creationId xmlns:a16="http://schemas.microsoft.com/office/drawing/2014/main" id="{E95A708D-35CB-C298-3D87-6DB6A0E75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662" y="1472998"/>
            <a:ext cx="5268912" cy="32765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nl-NL" sz="2000">
                <a:latin typeface="+mn-lt"/>
                <a:ea typeface="+mn-ea"/>
              </a:rPr>
              <a:t>Temperatuurbereik</a:t>
            </a:r>
            <a:r>
              <a:rPr lang="nl-NL" altLang="nl-NL" sz="2000">
                <a:latin typeface="+mn-lt"/>
                <a:ea typeface="+mn-ea"/>
              </a:rPr>
              <a:t>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2000">
                <a:latin typeface="+mn-lt"/>
                <a:ea typeface="+mn-ea"/>
              </a:rPr>
              <a:t>per foto anders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2000">
                <a:latin typeface="+mn-lt"/>
                <a:ea typeface="+mn-ea"/>
              </a:rPr>
              <a:t>op basis van de laagste en de hoogste gemeten temperatuur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2000">
                <a:latin typeface="+mn-lt"/>
                <a:ea typeface="+mn-ea"/>
              </a:rPr>
              <a:t>De kleuren worden verdeeld over het aantal graden tussen de hoogste en de laagste temperatuur. </a:t>
            </a:r>
          </a:p>
        </p:txBody>
      </p: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9D73EF22-654B-96F8-C878-14F770E4895A}"/>
              </a:ext>
            </a:extLst>
          </p:cNvPr>
          <p:cNvCxnSpPr>
            <a:cxnSpLocks/>
          </p:cNvCxnSpPr>
          <p:nvPr/>
        </p:nvCxnSpPr>
        <p:spPr>
          <a:xfrm>
            <a:off x="715313" y="1430938"/>
            <a:ext cx="54133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F3CCDDCB-D7DA-E770-8C89-25C80FEBE907}"/>
              </a:ext>
            </a:extLst>
          </p:cNvPr>
          <p:cNvCxnSpPr>
            <a:cxnSpLocks/>
          </p:cNvCxnSpPr>
          <p:nvPr/>
        </p:nvCxnSpPr>
        <p:spPr>
          <a:xfrm>
            <a:off x="715313" y="5318726"/>
            <a:ext cx="54133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Afbeelding 15" descr="Afbeelding met tekst&#10;&#10;Automatisch gegenereerde beschrijving">
            <a:extLst>
              <a:ext uri="{FF2B5EF4-FFF2-40B4-BE49-F238E27FC236}">
                <a16:creationId xmlns:a16="http://schemas.microsoft.com/office/drawing/2014/main" id="{E4996581-4448-40A0-E3B5-56021FEAB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125" y="987891"/>
            <a:ext cx="3240000" cy="2430000"/>
          </a:xfrm>
          <a:prstGeom prst="rect">
            <a:avLst/>
          </a:prstGeom>
        </p:spPr>
      </p:pic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8B471EA1-AC12-A483-D254-92B2D5D14ED7}"/>
              </a:ext>
            </a:extLst>
          </p:cNvPr>
          <p:cNvCxnSpPr>
            <a:cxnSpLocks/>
          </p:cNvCxnSpPr>
          <p:nvPr/>
        </p:nvCxnSpPr>
        <p:spPr>
          <a:xfrm flipV="1">
            <a:off x="8965946" y="2441771"/>
            <a:ext cx="214185" cy="42012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B31AD756-6802-52B7-8837-683013DFE85B}"/>
              </a:ext>
            </a:extLst>
          </p:cNvPr>
          <p:cNvCxnSpPr>
            <a:cxnSpLocks/>
          </p:cNvCxnSpPr>
          <p:nvPr/>
        </p:nvCxnSpPr>
        <p:spPr>
          <a:xfrm flipH="1" flipV="1">
            <a:off x="8166877" y="1296919"/>
            <a:ext cx="238897" cy="33108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2D852E1E-A098-FE61-D8CD-2F0827958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3125" y="3526830"/>
            <a:ext cx="3240000" cy="2430000"/>
          </a:xfrm>
          <a:prstGeom prst="rect">
            <a:avLst/>
          </a:prstGeom>
        </p:spPr>
      </p:pic>
      <p:pic>
        <p:nvPicPr>
          <p:cNvPr id="3" name="Picture 2" descr="Copyright | Gemeente Doesburg">
            <a:extLst>
              <a:ext uri="{FF2B5EF4-FFF2-40B4-BE49-F238E27FC236}">
                <a16:creationId xmlns:a16="http://schemas.microsoft.com/office/drawing/2014/main" id="{B3E24DB2-23C6-52AE-273F-39CBE640A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356" y="5869266"/>
            <a:ext cx="1614684" cy="63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557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1ACA5-5668-41D3-59F3-EDD30F7A2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8038C3CD-0636-90DD-56F3-8A1F0985FD4C}"/>
              </a:ext>
            </a:extLst>
          </p:cNvPr>
          <p:cNvSpPr txBox="1">
            <a:spLocks/>
          </p:cNvSpPr>
          <p:nvPr/>
        </p:nvSpPr>
        <p:spPr>
          <a:xfrm>
            <a:off x="450850" y="522639"/>
            <a:ext cx="11264900" cy="465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defPPr>
              <a:defRPr lang="nl-N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sz="3600" b="1">
              <a:solidFill>
                <a:srgbClr val="37B34A"/>
              </a:solidFill>
            </a:endParaRPr>
          </a:p>
        </p:txBody>
      </p:sp>
      <p:sp>
        <p:nvSpPr>
          <p:cNvPr id="4" name="Tekstvak 15">
            <a:extLst>
              <a:ext uri="{FF2B5EF4-FFF2-40B4-BE49-F238E27FC236}">
                <a16:creationId xmlns:a16="http://schemas.microsoft.com/office/drawing/2014/main" id="{982C69BD-30A3-08AB-C740-AC0D0B87A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1944" y="1170108"/>
            <a:ext cx="7636185" cy="9682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defRPr/>
            </a:pPr>
            <a:endParaRPr lang="nl-NL" sz="2000">
              <a:latin typeface="+mn-lt"/>
              <a:ea typeface="+mn-ea"/>
            </a:endParaRPr>
          </a:p>
          <a:p>
            <a:pPr>
              <a:lnSpc>
                <a:spcPct val="150000"/>
              </a:lnSpc>
              <a:defRPr/>
            </a:pPr>
            <a:endParaRPr lang="nl-NL" sz="2000">
              <a:latin typeface="+mn-lt"/>
              <a:ea typeface="+mn-ea"/>
            </a:endParaRP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A7039FCE-E52B-9807-D48F-1A273AEC3213}"/>
              </a:ext>
            </a:extLst>
          </p:cNvPr>
          <p:cNvCxnSpPr>
            <a:cxnSpLocks/>
          </p:cNvCxnSpPr>
          <p:nvPr/>
        </p:nvCxnSpPr>
        <p:spPr>
          <a:xfrm flipV="1">
            <a:off x="1103870" y="1986102"/>
            <a:ext cx="321276" cy="48603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A12A4B32-D350-9F30-AA25-35CF9EB54613}"/>
              </a:ext>
            </a:extLst>
          </p:cNvPr>
          <p:cNvCxnSpPr>
            <a:cxnSpLocks/>
          </p:cNvCxnSpPr>
          <p:nvPr/>
        </p:nvCxnSpPr>
        <p:spPr>
          <a:xfrm flipV="1">
            <a:off x="3550287" y="4547990"/>
            <a:ext cx="465888" cy="73050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B661C008-F3C4-4A4E-396A-4531246B1821}"/>
              </a:ext>
            </a:extLst>
          </p:cNvPr>
          <p:cNvCxnSpPr>
            <a:cxnSpLocks/>
          </p:cNvCxnSpPr>
          <p:nvPr/>
        </p:nvCxnSpPr>
        <p:spPr>
          <a:xfrm>
            <a:off x="6680887" y="5120312"/>
            <a:ext cx="465887" cy="56758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0E3ECD-424F-AFB2-8592-137CB6E53375}"/>
              </a:ext>
            </a:extLst>
          </p:cNvPr>
          <p:cNvSpPr txBox="1">
            <a:spLocks/>
          </p:cNvSpPr>
          <p:nvPr/>
        </p:nvSpPr>
        <p:spPr>
          <a:xfrm>
            <a:off x="450850" y="522639"/>
            <a:ext cx="11264900" cy="4652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2400" b="1">
                <a:solidFill>
                  <a:schemeClr val="tx1"/>
                </a:solidFill>
              </a:rPr>
              <a:t>Hoe lees je een </a:t>
            </a:r>
            <a:r>
              <a:rPr lang="nl-NL" sz="2400" b="1">
                <a:solidFill>
                  <a:srgbClr val="37B34A"/>
                </a:solidFill>
              </a:rPr>
              <a:t>warmtefoto (3)?</a:t>
            </a:r>
          </a:p>
        </p:txBody>
      </p:sp>
      <p:sp>
        <p:nvSpPr>
          <p:cNvPr id="5" name="Tekstvak 15">
            <a:extLst>
              <a:ext uri="{FF2B5EF4-FFF2-40B4-BE49-F238E27FC236}">
                <a16:creationId xmlns:a16="http://schemas.microsoft.com/office/drawing/2014/main" id="{0BB09327-6BA8-25E4-3E91-B0FBC55E9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7038" y="1158170"/>
            <a:ext cx="3375411" cy="281487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nl-NL" altLang="nl-NL" sz="2000">
                <a:latin typeface="+mn-lt"/>
                <a:ea typeface="+mn-ea"/>
              </a:rPr>
              <a:t>Dezelfde plek bij hetzelfde huis … maar </a:t>
            </a:r>
            <a:r>
              <a:rPr lang="nl-NL" altLang="nl-NL" sz="2000" u="sng">
                <a:latin typeface="+mn-lt"/>
                <a:ea typeface="+mn-ea"/>
              </a:rPr>
              <a:t>verschillende kleuren</a:t>
            </a:r>
            <a:r>
              <a:rPr lang="nl-NL" altLang="nl-NL" sz="2000">
                <a:latin typeface="+mn-lt"/>
                <a:ea typeface="+mn-ea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nl-NL" altLang="nl-NL" sz="2000">
                <a:latin typeface="+mn-lt"/>
                <a:ea typeface="+mn-ea"/>
              </a:rPr>
              <a:t>Beide kleuren geven wel </a:t>
            </a:r>
            <a:r>
              <a:rPr lang="nl-NL" altLang="nl-NL" sz="2000" u="sng">
                <a:latin typeface="+mn-lt"/>
                <a:ea typeface="+mn-ea"/>
              </a:rPr>
              <a:t>dezelfde temperatuur </a:t>
            </a:r>
            <a:r>
              <a:rPr lang="nl-NL" altLang="nl-NL" sz="2000">
                <a:latin typeface="+mn-lt"/>
                <a:ea typeface="+mn-ea"/>
              </a:rPr>
              <a:t>weer.</a:t>
            </a:r>
          </a:p>
        </p:txBody>
      </p:sp>
      <p:pic>
        <p:nvPicPr>
          <p:cNvPr id="6" name="Afbeelding 2">
            <a:extLst>
              <a:ext uri="{FF2B5EF4-FFF2-40B4-BE49-F238E27FC236}">
                <a16:creationId xmlns:a16="http://schemas.microsoft.com/office/drawing/2014/main" id="{D621CA66-4737-74EA-FC94-E57F84C5A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734" y="1280684"/>
            <a:ext cx="360045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4">
            <a:extLst>
              <a:ext uri="{FF2B5EF4-FFF2-40B4-BE49-F238E27FC236}">
                <a16:creationId xmlns:a16="http://schemas.microsoft.com/office/drawing/2014/main" id="{22D17E30-43BE-B9DB-7381-E4BC8180E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09" y="1280684"/>
            <a:ext cx="360045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vak 15">
            <a:extLst>
              <a:ext uri="{FF2B5EF4-FFF2-40B4-BE49-F238E27FC236}">
                <a16:creationId xmlns:a16="http://schemas.microsoft.com/office/drawing/2014/main" id="{FDCC4F8A-3FF3-1960-C902-3AA1B46AE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1795" y="4210298"/>
            <a:ext cx="7188844" cy="18915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nl-NL" sz="2000">
                <a:latin typeface="+mn-lt"/>
                <a:ea typeface="+mn-ea"/>
              </a:rPr>
              <a:t>Een warmtefoto laat dus </a:t>
            </a:r>
            <a:r>
              <a:rPr lang="nl-NL" sz="2000" u="sng">
                <a:latin typeface="+mn-lt"/>
                <a:ea typeface="+mn-ea"/>
              </a:rPr>
              <a:t>verschillen</a:t>
            </a:r>
            <a:r>
              <a:rPr lang="nl-NL" sz="2000">
                <a:latin typeface="+mn-lt"/>
                <a:ea typeface="+mn-ea"/>
              </a:rPr>
              <a:t> zien.</a:t>
            </a:r>
          </a:p>
          <a:p>
            <a:pPr>
              <a:lnSpc>
                <a:spcPct val="150000"/>
              </a:lnSpc>
              <a:defRPr/>
            </a:pPr>
            <a:r>
              <a:rPr lang="nl-NL" sz="2000">
                <a:latin typeface="+mn-lt"/>
                <a:ea typeface="+mn-ea"/>
              </a:rPr>
              <a:t>De kleur heeft geen absolute betekenis.</a:t>
            </a:r>
          </a:p>
          <a:p>
            <a:pPr>
              <a:lnSpc>
                <a:spcPct val="150000"/>
              </a:lnSpc>
              <a:defRPr/>
            </a:pPr>
            <a:r>
              <a:rPr lang="nl-NL" sz="2000">
                <a:latin typeface="+mn-lt"/>
                <a:ea typeface="+mn-ea"/>
              </a:rPr>
              <a:t>Let op: Je kunt geen harde uitspraken doen over de isolatiewaarde.</a:t>
            </a:r>
          </a:p>
        </p:txBody>
      </p: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C571B271-9A87-6FCD-27EC-B2DB37E59D69}"/>
              </a:ext>
            </a:extLst>
          </p:cNvPr>
          <p:cNvCxnSpPr>
            <a:cxnSpLocks/>
          </p:cNvCxnSpPr>
          <p:nvPr/>
        </p:nvCxnSpPr>
        <p:spPr>
          <a:xfrm>
            <a:off x="1628238" y="2589342"/>
            <a:ext cx="674688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92D0EC5B-7D80-3813-5B6C-227972017D6B}"/>
              </a:ext>
            </a:extLst>
          </p:cNvPr>
          <p:cNvCxnSpPr>
            <a:cxnSpLocks/>
          </p:cNvCxnSpPr>
          <p:nvPr/>
        </p:nvCxnSpPr>
        <p:spPr>
          <a:xfrm flipH="1">
            <a:off x="5015963" y="1701930"/>
            <a:ext cx="644525" cy="26987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Copyright | Gemeente Doesburg">
            <a:extLst>
              <a:ext uri="{FF2B5EF4-FFF2-40B4-BE49-F238E27FC236}">
                <a16:creationId xmlns:a16="http://schemas.microsoft.com/office/drawing/2014/main" id="{D9CC1D14-C4A3-4749-6357-26B76DC5B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09" y="5783865"/>
            <a:ext cx="1614684" cy="63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19312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Energieloket achterhoek">
      <a:dk1>
        <a:sysClr val="windowText" lastClr="000000"/>
      </a:dk1>
      <a:lt1>
        <a:sysClr val="window" lastClr="FFFFFF"/>
      </a:lt1>
      <a:dk2>
        <a:srgbClr val="37B34A"/>
      </a:dk2>
      <a:lt2>
        <a:srgbClr val="FFFFFF"/>
      </a:lt2>
      <a:accent1>
        <a:srgbClr val="37B34A"/>
      </a:accent1>
      <a:accent2>
        <a:srgbClr val="FFB300"/>
      </a:accent2>
      <a:accent3>
        <a:srgbClr val="0355B1"/>
      </a:accent3>
      <a:accent4>
        <a:srgbClr val="63CF72"/>
      </a:accent4>
      <a:accent5>
        <a:srgbClr val="FFD371"/>
      </a:accent5>
      <a:accent6>
        <a:srgbClr val="87BFFD"/>
      </a:accent6>
      <a:hlink>
        <a:srgbClr val="000000"/>
      </a:hlink>
      <a:folHlink>
        <a:srgbClr val="FFB300"/>
      </a:folHlink>
    </a:clrScheme>
    <a:fontScheme name="Energieloket Achterhoek">
      <a:majorFont>
        <a:latin typeface="Fira Sans Heavy"/>
        <a:ea typeface=""/>
        <a:cs typeface=""/>
      </a:majorFont>
      <a:minorFont>
        <a:latin typeface="Fir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30314 L2300637 Energieloket Powerpoint.pptx" id="{5424C42E-E006-4A38-B946-DB95962472D8}" vid="{12246066-6E8D-411C-BDCA-10EF00DC5F01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A83B23F60CFB45BE2A22C429464897" ma:contentTypeVersion="18" ma:contentTypeDescription="Een nieuw document maken." ma:contentTypeScope="" ma:versionID="44218e4ee8172fdf044e1e7f2dbdf010">
  <xsd:schema xmlns:xsd="http://www.w3.org/2001/XMLSchema" xmlns:xs="http://www.w3.org/2001/XMLSchema" xmlns:p="http://schemas.microsoft.com/office/2006/metadata/properties" xmlns:ns2="968556ca-e3d7-4fe2-9183-85bdf5e50e60" xmlns:ns3="00346b62-90e8-4a8c-a3c3-9f2e223f1d7a" targetNamespace="http://schemas.microsoft.com/office/2006/metadata/properties" ma:root="true" ma:fieldsID="5b8842b9b3a51bc4fd83413a610b2d8b" ns2:_="" ns3:_="">
    <xsd:import namespace="968556ca-e3d7-4fe2-9183-85bdf5e50e60"/>
    <xsd:import namespace="00346b62-90e8-4a8c-a3c3-9f2e223f1d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8556ca-e3d7-4fe2-9183-85bdf5e50e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968caea7-1364-4a0a-8c7c-fff63e870b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346b62-90e8-4a8c-a3c3-9f2e223f1d7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7a09f28-dbc2-4569-94fa-0e32810c7271}" ma:internalName="TaxCatchAll" ma:showField="CatchAllData" ma:web="00346b62-90e8-4a8c-a3c3-9f2e223f1d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0346b62-90e8-4a8c-a3c3-9f2e223f1d7a" xsi:nil="true"/>
    <lcf76f155ced4ddcb4097134ff3c332f xmlns="968556ca-e3d7-4fe2-9183-85bdf5e50e60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74C7FDD-D111-46AA-83F3-C7A080F46021}">
  <ds:schemaRefs>
    <ds:schemaRef ds:uri="00346b62-90e8-4a8c-a3c3-9f2e223f1d7a"/>
    <ds:schemaRef ds:uri="968556ca-e3d7-4fe2-9183-85bdf5e50e6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300C538-80C2-4681-BC92-00F3948604BC}">
  <ds:schemaRefs>
    <ds:schemaRef ds:uri="968556ca-e3d7-4fe2-9183-85bdf5e50e60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elements/1.1/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00346b62-90e8-4a8c-a3c3-9f2e223f1d7a"/>
  </ds:schemaRefs>
</ds:datastoreItem>
</file>

<file path=customXml/itemProps3.xml><?xml version="1.0" encoding="utf-8"?>
<ds:datastoreItem xmlns:ds="http://schemas.openxmlformats.org/officeDocument/2006/customXml" ds:itemID="{9667AD0C-7F93-470F-B0CA-015E7570066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Energieloket Powerpoint</Template>
  <TotalTime>0</TotalTime>
  <Words>1254</Words>
  <Application>Microsoft Office PowerPoint</Application>
  <PresentationFormat>Breedbeeld</PresentationFormat>
  <Paragraphs>234</Paragraphs>
  <Slides>38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38</vt:i4>
      </vt:variant>
    </vt:vector>
  </HeadingPairs>
  <TitlesOfParts>
    <vt:vector size="47" baseType="lpstr">
      <vt:lpstr>Wingdings</vt:lpstr>
      <vt:lpstr>Arial</vt:lpstr>
      <vt:lpstr>Fira Sans</vt:lpstr>
      <vt:lpstr>Fira Sans Heavy</vt:lpstr>
      <vt:lpstr>Fira Sans Medium</vt:lpstr>
      <vt:lpstr>Fira Sans Black</vt:lpstr>
      <vt:lpstr>Aptos</vt:lpstr>
      <vt:lpstr>Courier New</vt:lpstr>
      <vt:lpstr>Kantoorthema</vt:lpstr>
      <vt:lpstr>Warmtefoto’s Doesburg.</vt:lpstr>
      <vt:lpstr>PowerPoint-presentatie</vt:lpstr>
      <vt:lpstr>PowerPoint-presentatie</vt:lpstr>
      <vt:lpstr>PowerPoint-presentatie</vt:lpstr>
      <vt:lpstr>PowerPoint-presentatie</vt:lpstr>
      <vt:lpstr>Uitleg warmtefoto’s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Isoleren en ventileren.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Subsidies en leningen.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Heb je nog vragen?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Martha Visser</dc:creator>
  <cp:lastModifiedBy>Martha Visser</cp:lastModifiedBy>
  <cp:revision>17</cp:revision>
  <dcterms:created xsi:type="dcterms:W3CDTF">2025-02-19T14:19:22Z</dcterms:created>
  <dcterms:modified xsi:type="dcterms:W3CDTF">2025-03-11T09:58:08Z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0x010100B8A83B23F60CFB45BE2A22C429464897</vt:lpwstr>
  </property>
  <property fmtid="{D5CDD505-2E9C-101B-9397-08002B2CF9AE}" pid="3" name="MediaServiceImageTags">
    <vt:lpwstr/>
  </property>
</Properties>
</file>